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33" r:id="rId2"/>
  </p:sldMasterIdLst>
  <p:notesMasterIdLst>
    <p:notesMasterId r:id="rId15"/>
  </p:notesMasterIdLst>
  <p:sldIdLst>
    <p:sldId id="317" r:id="rId3"/>
    <p:sldId id="2244" r:id="rId4"/>
    <p:sldId id="2231" r:id="rId5"/>
    <p:sldId id="2234" r:id="rId6"/>
    <p:sldId id="2232" r:id="rId7"/>
    <p:sldId id="2236" r:id="rId8"/>
    <p:sldId id="2237" r:id="rId9"/>
    <p:sldId id="2235" r:id="rId10"/>
    <p:sldId id="2238" r:id="rId11"/>
    <p:sldId id="2240" r:id="rId12"/>
    <p:sldId id="2241" r:id="rId13"/>
    <p:sldId id="224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360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1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02103687825535E-2"/>
          <c:y val="3.7317798586464834E-2"/>
          <c:w val="0.90344863642601803"/>
          <c:h val="0.653623245702843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2021/2022 учебный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Специальности</c:v>
                </c:pt>
                <c:pt idx="1">
                  <c:v>Профессии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4E-4BD5-9FC9-35CB42C1C8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2022/2023 учебный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Специальности</c:v>
                </c:pt>
                <c:pt idx="1">
                  <c:v>Профессии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43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4E-4BD5-9FC9-35CB42C1C8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2023/2024 учебный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Специальности</c:v>
                </c:pt>
                <c:pt idx="1">
                  <c:v>Профессии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30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4E-4BD5-9FC9-35CB42C1C87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7677712"/>
        <c:axId val="217681240"/>
      </c:barChart>
      <c:catAx>
        <c:axId val="21767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7681240"/>
        <c:crosses val="autoZero"/>
        <c:auto val="1"/>
        <c:lblAlgn val="ctr"/>
        <c:lblOffset val="100"/>
        <c:noMultiLvlLbl val="0"/>
      </c:catAx>
      <c:valAx>
        <c:axId val="217681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767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824261356581294"/>
          <c:y val="0.82922344872865128"/>
          <c:w val="0.60172828019108993"/>
          <c:h val="0.1707766109027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tx2">
        <a:lumMod val="50000"/>
      </a:schemeClr>
    </a:solidFill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02103687825535E-2"/>
          <c:y val="3.7317798586464834E-2"/>
          <c:w val="0.90344863642601803"/>
          <c:h val="0.653623245702843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Показатель Республики Башкортостан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5199590435114389E-3"/>
                  <c:y val="-1.02775272065709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0A-4C6F-9FEB-CDCF161B2EDE}"/>
                </c:ext>
              </c:extLst>
            </c:dLbl>
            <c:dLbl>
              <c:idx val="1"/>
              <c:layout>
                <c:manualLayout>
                  <c:x val="-8.107223025024082E-3"/>
                  <c:y val="-3.56566046950893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0A-4C6F-9FEB-CDCF161B2EDE}"/>
                </c:ext>
              </c:extLst>
            </c:dLbl>
            <c:dLbl>
              <c:idx val="2"/>
              <c:layout>
                <c:manualLayout>
                  <c:x val="0"/>
                  <c:y val="-3.56566046950893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0A-4C6F-9FEB-CDCF161B2E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 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78.7</c:v>
                </c:pt>
                <c:pt idx="1">
                  <c:v>61.5</c:v>
                </c:pt>
                <c:pt idx="2">
                  <c:v>63.4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0A-4C6F-9FEB-CDCF161B2ED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 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</c:numRef>
          </c:val>
          <c:extLst>
            <c:ext xmlns:c16="http://schemas.microsoft.com/office/drawing/2014/chart" uri="{C3380CC4-5D6E-409C-BE32-E72D297353CC}">
              <c16:uniqueId val="{00000004-730A-4C6F-9FEB-CDCF161B2ED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10175064"/>
        <c:axId val="310171144"/>
      </c:barChart>
      <c:catAx>
        <c:axId val="310175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0171144"/>
        <c:crosses val="autoZero"/>
        <c:auto val="1"/>
        <c:lblAlgn val="ctr"/>
        <c:lblOffset val="100"/>
        <c:noMultiLvlLbl val="0"/>
      </c:catAx>
      <c:valAx>
        <c:axId val="3101711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3BB48E">
                  <a:alpha val="74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0175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778016384315602E-2"/>
          <c:y val="0.82922344872865128"/>
          <c:w val="0.88708184204247198"/>
          <c:h val="0.1707766109027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88B0D4-4100-4FAC-B491-B3A0D5A51C7B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B11A2701-F2AE-43DB-8567-981A805D653A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ru-RU" b="1" i="0" u="none" strike="noStrike" cap="none" spc="0" normalizeH="0" baseline="0" noProof="0" dirty="0" smtClean="0">
              <a:ln>
                <a:noFill/>
              </a:ln>
              <a:solidFill>
                <a:srgbClr val="2C4B9D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Базовые профессиональные образовательные организации</a:t>
          </a:r>
          <a:r>
            <a:rPr kumimoji="0" lang="ru-RU" b="1" i="0" u="none" strike="noStrike" cap="none" spc="0" normalizeH="0" noProof="0" dirty="0" smtClean="0">
              <a:ln>
                <a:noFill/>
              </a:ln>
              <a:solidFill>
                <a:srgbClr val="2C4B9D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 </a:t>
          </a:r>
          <a:r>
            <a:rPr kumimoji="0" lang="ru-RU" i="0" u="none" strike="noStrike" cap="none" spc="0" normalizeH="0" noProof="0" dirty="0" smtClean="0">
              <a:ln>
                <a:noFill/>
              </a:ln>
              <a:solidFill>
                <a:srgbClr val="2C4B9D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на базе:</a:t>
          </a:r>
          <a:endParaRPr lang="ru-RU" dirty="0">
            <a:solidFill>
              <a:srgbClr val="2C4B9D"/>
            </a:solidFill>
          </a:endParaRPr>
        </a:p>
      </dgm:t>
    </dgm:pt>
    <dgm:pt modelId="{BA8F16EE-23E1-4127-AF80-E11176E1F5CA}" type="parTrans" cxnId="{6B843062-A4A3-4C74-90D5-70D4A36CE114}">
      <dgm:prSet/>
      <dgm:spPr/>
      <dgm:t>
        <a:bodyPr/>
        <a:lstStyle/>
        <a:p>
          <a:endParaRPr lang="ru-RU"/>
        </a:p>
      </dgm:t>
    </dgm:pt>
    <dgm:pt modelId="{7360312A-08B3-4ED6-9F05-799178D226BD}" type="sibTrans" cxnId="{6B843062-A4A3-4C74-90D5-70D4A36CE114}">
      <dgm:prSet/>
      <dgm:spPr/>
      <dgm:t>
        <a:bodyPr/>
        <a:lstStyle/>
        <a:p>
          <a:endParaRPr lang="ru-RU"/>
        </a:p>
      </dgm:t>
    </dgm:pt>
    <dgm:pt modelId="{4BF6D4CF-043E-400E-B3E4-F1092E8038C8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kumimoji="0" lang="ru-RU" b="1" i="0" u="none" strike="noStrike" cap="none" spc="0" normalizeH="0" baseline="0" noProof="0" dirty="0" smtClean="0">
              <a:ln>
                <a:noFill/>
              </a:ln>
              <a:solidFill>
                <a:srgbClr val="2C4B9D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Ресурсный учебно-методический центр </a:t>
          </a:r>
          <a:r>
            <a:rPr kumimoji="0" lang="ru-RU" i="0" u="none" strike="noStrike" cap="none" spc="0" normalizeH="0" noProof="0" dirty="0" smtClean="0">
              <a:ln>
                <a:noFill/>
              </a:ln>
              <a:solidFill>
                <a:srgbClr val="2C4B9D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на базе:</a:t>
          </a:r>
          <a:endParaRPr lang="ru-RU" dirty="0">
            <a:solidFill>
              <a:srgbClr val="2C4B9D"/>
            </a:solidFill>
          </a:endParaRPr>
        </a:p>
      </dgm:t>
    </dgm:pt>
    <dgm:pt modelId="{6331A6AA-D82F-474A-B41B-234AFDE22F5E}" type="parTrans" cxnId="{7DFCD519-C304-4778-BBE7-F2409EFB6948}">
      <dgm:prSet/>
      <dgm:spPr/>
      <dgm:t>
        <a:bodyPr/>
        <a:lstStyle/>
        <a:p>
          <a:endParaRPr lang="ru-RU"/>
        </a:p>
      </dgm:t>
    </dgm:pt>
    <dgm:pt modelId="{A8CD5DBE-7227-4C85-866B-21A04618FA41}" type="sibTrans" cxnId="{7DFCD519-C304-4778-BBE7-F2409EFB6948}">
      <dgm:prSet/>
      <dgm:spPr/>
      <dgm:t>
        <a:bodyPr/>
        <a:lstStyle/>
        <a:p>
          <a:endParaRPr lang="ru-RU"/>
        </a:p>
      </dgm:t>
    </dgm:pt>
    <dgm:pt modelId="{787FECE8-5C2B-42E1-B14B-10D18D8DD47C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ru-RU" b="1" i="0" u="none" strike="noStrike" cap="none" spc="0" normalizeH="0" baseline="0" noProof="0" dirty="0" smtClean="0">
              <a:ln>
                <a:noFill/>
              </a:ln>
              <a:solidFill>
                <a:srgbClr val="2C4B9D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Региональный центр развития движения «Абилимпикс» </a:t>
          </a:r>
          <a:br>
            <a:rPr kumimoji="0" lang="ru-RU" b="1" i="0" u="none" strike="noStrike" cap="none" spc="0" normalizeH="0" baseline="0" noProof="0" dirty="0" smtClean="0">
              <a:ln>
                <a:noFill/>
              </a:ln>
              <a:solidFill>
                <a:srgbClr val="2C4B9D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</a:br>
          <a:r>
            <a:rPr kumimoji="0" lang="ru-RU" i="0" u="none" strike="noStrike" cap="none" spc="0" normalizeH="0" noProof="0" dirty="0" smtClean="0">
              <a:ln>
                <a:noFill/>
              </a:ln>
              <a:solidFill>
                <a:srgbClr val="2C4B9D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на базе:</a:t>
          </a:r>
          <a:endParaRPr lang="ru-RU" dirty="0">
            <a:solidFill>
              <a:srgbClr val="2C4B9D"/>
            </a:solidFill>
          </a:endParaRPr>
        </a:p>
      </dgm:t>
    </dgm:pt>
    <dgm:pt modelId="{3DD983DF-F81A-4F41-9B3F-9E9EE53772F5}" type="parTrans" cxnId="{8C44DA93-8884-41D5-A334-6694D761EBC1}">
      <dgm:prSet/>
      <dgm:spPr/>
      <dgm:t>
        <a:bodyPr/>
        <a:lstStyle/>
        <a:p>
          <a:endParaRPr lang="ru-RU"/>
        </a:p>
      </dgm:t>
    </dgm:pt>
    <dgm:pt modelId="{7DA8AD20-325A-4E29-A218-B34596A8ABF3}" type="sibTrans" cxnId="{8C44DA93-8884-41D5-A334-6694D761EBC1}">
      <dgm:prSet/>
      <dgm:spPr/>
      <dgm:t>
        <a:bodyPr/>
        <a:lstStyle/>
        <a:p>
          <a:endParaRPr lang="ru-RU"/>
        </a:p>
      </dgm:t>
    </dgm:pt>
    <dgm:pt modelId="{37748687-AADA-416F-95B1-B7E33B305800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rgbClr val="2C4B9D"/>
              </a:solidFill>
              <a:latin typeface="Arial" pitchFamily="34" charset="0"/>
              <a:cs typeface="Arial" pitchFamily="34" charset="0"/>
            </a:rPr>
            <a:t>ГАПОУ Уфимский колледж статистики, информатики и вычислительной техники; </a:t>
          </a:r>
        </a:p>
      </dgm:t>
    </dgm:pt>
    <dgm:pt modelId="{69D9B68B-3FFA-432B-9DF6-4CC581439A9E}" type="parTrans" cxnId="{1EA0AB1A-DAA6-47AC-A5E4-9EF0F17F50C2}">
      <dgm:prSet/>
      <dgm:spPr/>
      <dgm:t>
        <a:bodyPr/>
        <a:lstStyle/>
        <a:p>
          <a:endParaRPr lang="ru-RU"/>
        </a:p>
      </dgm:t>
    </dgm:pt>
    <dgm:pt modelId="{FA739240-7A34-4859-B828-67B3F7D8C977}" type="sibTrans" cxnId="{1EA0AB1A-DAA6-47AC-A5E4-9EF0F17F50C2}">
      <dgm:prSet/>
      <dgm:spPr/>
      <dgm:t>
        <a:bodyPr/>
        <a:lstStyle/>
        <a:p>
          <a:endParaRPr lang="ru-RU"/>
        </a:p>
      </dgm:t>
    </dgm:pt>
    <dgm:pt modelId="{1D814A86-4523-4D14-A127-69E5C0760EFD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rgbClr val="2C4B9D"/>
              </a:solidFill>
              <a:latin typeface="Arial" pitchFamily="34" charset="0"/>
              <a:cs typeface="Arial" pitchFamily="34" charset="0"/>
            </a:rPr>
            <a:t>ГАПОУ Салаватский колледж образования </a:t>
          </a:r>
          <a:br>
            <a:rPr lang="ru-RU" dirty="0" smtClean="0">
              <a:solidFill>
                <a:srgbClr val="2C4B9D"/>
              </a:solidFill>
              <a:latin typeface="Arial" pitchFamily="34" charset="0"/>
              <a:cs typeface="Arial" pitchFamily="34" charset="0"/>
            </a:rPr>
          </a:br>
          <a:r>
            <a:rPr lang="ru-RU" dirty="0" smtClean="0">
              <a:solidFill>
                <a:srgbClr val="2C4B9D"/>
              </a:solidFill>
              <a:latin typeface="Arial" pitchFamily="34" charset="0"/>
              <a:cs typeface="Arial" pitchFamily="34" charset="0"/>
            </a:rPr>
            <a:t>и профессиональных технологий</a:t>
          </a:r>
          <a:endParaRPr kumimoji="0" lang="ru-RU" i="0" u="none" strike="noStrike" cap="none" spc="0" normalizeH="0" noProof="0" dirty="0" smtClean="0">
            <a:ln>
              <a:noFill/>
            </a:ln>
            <a:solidFill>
              <a:srgbClr val="2C4B9D"/>
            </a:solidFill>
            <a:effectLst/>
            <a:uLnTx/>
            <a:uFillTx/>
            <a:latin typeface="Arial" pitchFamily="34" charset="0"/>
            <a:cs typeface="Arial" pitchFamily="34" charset="0"/>
          </a:endParaRPr>
        </a:p>
      </dgm:t>
    </dgm:pt>
    <dgm:pt modelId="{FC21FFF0-BF2E-42DB-B039-A289EABCA7BB}" type="parTrans" cxnId="{05205612-E652-4636-8C8C-938036BCF09F}">
      <dgm:prSet/>
      <dgm:spPr/>
      <dgm:t>
        <a:bodyPr/>
        <a:lstStyle/>
        <a:p>
          <a:endParaRPr lang="ru-RU"/>
        </a:p>
      </dgm:t>
    </dgm:pt>
    <dgm:pt modelId="{10A2659C-7479-41B8-A41C-A6C14EBAA65A}" type="sibTrans" cxnId="{05205612-E652-4636-8C8C-938036BCF09F}">
      <dgm:prSet/>
      <dgm:spPr/>
      <dgm:t>
        <a:bodyPr/>
        <a:lstStyle/>
        <a:p>
          <a:endParaRPr lang="ru-RU"/>
        </a:p>
      </dgm:t>
    </dgm:pt>
    <dgm:pt modelId="{51F26147-54E3-4E26-8FFE-D538847808DF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rgbClr val="2C4B9D"/>
              </a:solidFill>
              <a:latin typeface="Arial" pitchFamily="34" charset="0"/>
              <a:cs typeface="Arial" pitchFamily="34" charset="0"/>
            </a:rPr>
            <a:t>ГАПОУ Салаватский колледж образования </a:t>
          </a:r>
          <a:br>
            <a:rPr lang="ru-RU" dirty="0" smtClean="0">
              <a:solidFill>
                <a:srgbClr val="2C4B9D"/>
              </a:solidFill>
              <a:latin typeface="Arial" pitchFamily="34" charset="0"/>
              <a:cs typeface="Arial" pitchFamily="34" charset="0"/>
            </a:rPr>
          </a:br>
          <a:r>
            <a:rPr lang="ru-RU" dirty="0" smtClean="0">
              <a:solidFill>
                <a:srgbClr val="2C4B9D"/>
              </a:solidFill>
              <a:latin typeface="Arial" pitchFamily="34" charset="0"/>
              <a:cs typeface="Arial" pitchFamily="34" charset="0"/>
            </a:rPr>
            <a:t>и профессиональных технологий</a:t>
          </a:r>
          <a:endParaRPr kumimoji="0" lang="ru-RU" i="0" u="none" strike="noStrike" cap="none" spc="0" normalizeH="0" noProof="0" dirty="0" smtClean="0">
            <a:ln>
              <a:noFill/>
            </a:ln>
            <a:solidFill>
              <a:srgbClr val="2C4B9D"/>
            </a:solidFill>
            <a:effectLst/>
            <a:uLnTx/>
            <a:uFillTx/>
            <a:latin typeface="Arial" pitchFamily="34" charset="0"/>
            <a:cs typeface="Arial" pitchFamily="34" charset="0"/>
          </a:endParaRPr>
        </a:p>
      </dgm:t>
    </dgm:pt>
    <dgm:pt modelId="{9D8FFB3E-42B7-49FC-9691-17D9E34E9529}" type="parTrans" cxnId="{22687225-1595-4D86-B8AB-2912B3A6641A}">
      <dgm:prSet/>
      <dgm:spPr/>
      <dgm:t>
        <a:bodyPr/>
        <a:lstStyle/>
        <a:p>
          <a:endParaRPr lang="ru-RU"/>
        </a:p>
      </dgm:t>
    </dgm:pt>
    <dgm:pt modelId="{B2B8192D-34C8-4837-8049-B14E6C25D423}" type="sibTrans" cxnId="{22687225-1595-4D86-B8AB-2912B3A6641A}">
      <dgm:prSet/>
      <dgm:spPr/>
      <dgm:t>
        <a:bodyPr/>
        <a:lstStyle/>
        <a:p>
          <a:endParaRPr lang="ru-RU"/>
        </a:p>
      </dgm:t>
    </dgm:pt>
    <dgm:pt modelId="{993469E4-DD01-4CDA-8963-850B34C0DF35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rgbClr val="2C4B9D"/>
              </a:solidFill>
              <a:latin typeface="Arial" pitchFamily="34" charset="0"/>
              <a:cs typeface="Arial" pitchFamily="34" charset="0"/>
            </a:rPr>
            <a:t>ГАПОУ Салаватский колледж образования </a:t>
          </a:r>
          <a:br>
            <a:rPr lang="ru-RU" dirty="0" smtClean="0">
              <a:solidFill>
                <a:srgbClr val="2C4B9D"/>
              </a:solidFill>
              <a:latin typeface="Arial" pitchFamily="34" charset="0"/>
              <a:cs typeface="Arial" pitchFamily="34" charset="0"/>
            </a:rPr>
          </a:br>
          <a:r>
            <a:rPr lang="ru-RU" dirty="0" smtClean="0">
              <a:solidFill>
                <a:srgbClr val="2C4B9D"/>
              </a:solidFill>
              <a:latin typeface="Arial" pitchFamily="34" charset="0"/>
              <a:cs typeface="Arial" pitchFamily="34" charset="0"/>
            </a:rPr>
            <a:t>и профессиональных технологий</a:t>
          </a:r>
          <a:endParaRPr kumimoji="0" lang="ru-RU" i="0" u="none" strike="noStrike" cap="none" spc="0" normalizeH="0" noProof="0" dirty="0" smtClean="0">
            <a:ln>
              <a:noFill/>
            </a:ln>
            <a:solidFill>
              <a:srgbClr val="2C4B9D"/>
            </a:solidFill>
            <a:effectLst/>
            <a:uLnTx/>
            <a:uFillTx/>
            <a:latin typeface="Arial" pitchFamily="34" charset="0"/>
            <a:cs typeface="Arial" pitchFamily="34" charset="0"/>
          </a:endParaRPr>
        </a:p>
      </dgm:t>
    </dgm:pt>
    <dgm:pt modelId="{7E857FD6-1A59-46FC-B4FB-54999DF0C852}" type="parTrans" cxnId="{5271CEFD-910F-4814-94FB-FDA0F2A3A849}">
      <dgm:prSet/>
      <dgm:spPr/>
      <dgm:t>
        <a:bodyPr/>
        <a:lstStyle/>
        <a:p>
          <a:endParaRPr lang="ru-RU"/>
        </a:p>
      </dgm:t>
    </dgm:pt>
    <dgm:pt modelId="{E9D34994-E642-456B-8059-31848D99FFB0}" type="sibTrans" cxnId="{5271CEFD-910F-4814-94FB-FDA0F2A3A849}">
      <dgm:prSet/>
      <dgm:spPr/>
      <dgm:t>
        <a:bodyPr/>
        <a:lstStyle/>
        <a:p>
          <a:endParaRPr lang="ru-RU"/>
        </a:p>
      </dgm:t>
    </dgm:pt>
    <dgm:pt modelId="{8AE04DDB-9CF3-4F1C-A2A2-B144CD08E4D4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2C4B9D"/>
              </a:solidFill>
              <a:latin typeface="Arial" pitchFamily="34" charset="0"/>
              <a:cs typeface="Arial" pitchFamily="34" charset="0"/>
            </a:rPr>
            <a:t>24 колледжа</a:t>
          </a:r>
          <a:r>
            <a:rPr lang="ru-RU" sz="1100" dirty="0" smtClean="0">
              <a:solidFill>
                <a:srgbClr val="2C4B9D"/>
              </a:solidFill>
              <a:latin typeface="Arial" pitchFamily="34" charset="0"/>
              <a:cs typeface="Arial" pitchFamily="34" charset="0"/>
            </a:rPr>
            <a:t>, </a:t>
          </a:r>
          <a:br>
            <a:rPr lang="ru-RU" sz="1100" dirty="0" smtClean="0">
              <a:solidFill>
                <a:srgbClr val="2C4B9D"/>
              </a:solidFill>
              <a:latin typeface="Arial" pitchFamily="34" charset="0"/>
              <a:cs typeface="Arial" pitchFamily="34" charset="0"/>
            </a:rPr>
          </a:br>
          <a:r>
            <a:rPr lang="ru-RU" sz="1000" dirty="0" smtClean="0">
              <a:solidFill>
                <a:srgbClr val="2C4B9D"/>
              </a:solidFill>
              <a:latin typeface="Arial" pitchFamily="34" charset="0"/>
              <a:cs typeface="Arial" pitchFamily="34" charset="0"/>
            </a:rPr>
            <a:t>реализующих программы профессионального обучения для более 600 обучающихся с ОВЗ </a:t>
          </a:r>
          <a:br>
            <a:rPr lang="ru-RU" sz="1000" dirty="0" smtClean="0">
              <a:solidFill>
                <a:srgbClr val="2C4B9D"/>
              </a:solidFill>
              <a:latin typeface="Arial" pitchFamily="34" charset="0"/>
              <a:cs typeface="Arial" pitchFamily="34" charset="0"/>
            </a:rPr>
          </a:br>
          <a:r>
            <a:rPr lang="ru-RU" sz="1000" dirty="0" smtClean="0">
              <a:solidFill>
                <a:srgbClr val="2C4B9D"/>
              </a:solidFill>
              <a:latin typeface="Arial" pitchFamily="34" charset="0"/>
              <a:cs typeface="Arial" pitchFamily="34" charset="0"/>
            </a:rPr>
            <a:t>(с различными формами умственной отсталости)</a:t>
          </a:r>
          <a:endParaRPr kumimoji="0" lang="ru-RU" sz="1000" i="0" u="none" strike="noStrike" cap="none" spc="0" normalizeH="0" noProof="0" dirty="0" smtClean="0">
            <a:ln>
              <a:noFill/>
            </a:ln>
            <a:solidFill>
              <a:srgbClr val="2C4B9D"/>
            </a:solidFill>
            <a:effectLst/>
            <a:uLnTx/>
            <a:uFillTx/>
            <a:latin typeface="Arial" pitchFamily="34" charset="0"/>
            <a:cs typeface="Arial" pitchFamily="34" charset="0"/>
          </a:endParaRPr>
        </a:p>
      </dgm:t>
    </dgm:pt>
    <dgm:pt modelId="{71A158B1-40B7-4894-9649-C84C0805D355}" type="parTrans" cxnId="{7E40CA18-B7CF-42D8-A888-557B1905F9F6}">
      <dgm:prSet/>
      <dgm:spPr/>
      <dgm:t>
        <a:bodyPr/>
        <a:lstStyle/>
        <a:p>
          <a:endParaRPr lang="ru-RU"/>
        </a:p>
      </dgm:t>
    </dgm:pt>
    <dgm:pt modelId="{D6A0CD4C-FDDF-45AA-80B9-5B49519D424C}" type="sibTrans" cxnId="{7E40CA18-B7CF-42D8-A888-557B1905F9F6}">
      <dgm:prSet/>
      <dgm:spPr/>
      <dgm:t>
        <a:bodyPr/>
        <a:lstStyle/>
        <a:p>
          <a:endParaRPr lang="ru-RU"/>
        </a:p>
      </dgm:t>
    </dgm:pt>
    <dgm:pt modelId="{9C4AEAE0-D6CA-4F34-88CA-070B4D55781A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kumimoji="0" lang="ru-RU" sz="900" i="0" u="none" strike="noStrike" cap="none" spc="0" normalizeH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pitchFamily="34" charset="0"/>
            <a:cs typeface="Arial" pitchFamily="34" charset="0"/>
          </a:endParaRPr>
        </a:p>
      </dgm:t>
    </dgm:pt>
    <dgm:pt modelId="{E8710659-DA7D-43FA-9E3E-30A88B0D5391}" type="parTrans" cxnId="{48447563-0B05-41F1-90ED-57E27FB7739A}">
      <dgm:prSet/>
      <dgm:spPr/>
      <dgm:t>
        <a:bodyPr/>
        <a:lstStyle/>
        <a:p>
          <a:endParaRPr lang="ru-RU"/>
        </a:p>
      </dgm:t>
    </dgm:pt>
    <dgm:pt modelId="{8FEDCC4B-BB13-4A33-9ACC-A1D483C10460}" type="sibTrans" cxnId="{48447563-0B05-41F1-90ED-57E27FB7739A}">
      <dgm:prSet/>
      <dgm:spPr/>
      <dgm:t>
        <a:bodyPr/>
        <a:lstStyle/>
        <a:p>
          <a:endParaRPr lang="ru-RU"/>
        </a:p>
      </dgm:t>
    </dgm:pt>
    <dgm:pt modelId="{DCCE3BB2-5675-4119-B760-37DD771FDED1}" type="pres">
      <dgm:prSet presAssocID="{0B88B0D4-4100-4FAC-B491-B3A0D5A51C7B}" presName="Name0" presStyleCnt="0">
        <dgm:presLayoutVars>
          <dgm:dir/>
          <dgm:resizeHandles val="exact"/>
        </dgm:presLayoutVars>
      </dgm:prSet>
      <dgm:spPr/>
    </dgm:pt>
    <dgm:pt modelId="{B95F3AD7-7AEE-4001-B1D0-89F877E60A50}" type="pres">
      <dgm:prSet presAssocID="{0B88B0D4-4100-4FAC-B491-B3A0D5A51C7B}" presName="bkgdShp" presStyleLbl="alignAccFollowNode1" presStyleIdx="0" presStyleCnt="1" custScaleY="48313" custLinFactNeighborY="14643"/>
      <dgm:spPr/>
    </dgm:pt>
    <dgm:pt modelId="{1438E826-8532-46BC-BC24-E251A2F7F1DE}" type="pres">
      <dgm:prSet presAssocID="{0B88B0D4-4100-4FAC-B491-B3A0D5A51C7B}" presName="linComp" presStyleCnt="0"/>
      <dgm:spPr/>
    </dgm:pt>
    <dgm:pt modelId="{104DCCF8-D149-4495-B373-9EB293FEFEFF}" type="pres">
      <dgm:prSet presAssocID="{B11A2701-F2AE-43DB-8567-981A805D653A}" presName="compNode" presStyleCnt="0"/>
      <dgm:spPr/>
    </dgm:pt>
    <dgm:pt modelId="{699189AF-14FE-4546-8E8F-C797B403EF54}" type="pres">
      <dgm:prSet presAssocID="{B11A2701-F2AE-43DB-8567-981A805D653A}" presName="node" presStyleLbl="node1" presStyleIdx="0" presStyleCnt="4" custScaleY="64140" custLinFactNeighborX="-490" custLinFactNeighborY="-43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96D09-0181-4BDB-A94B-A130D01A8EAD}" type="pres">
      <dgm:prSet presAssocID="{B11A2701-F2AE-43DB-8567-981A805D653A}" presName="invisiNode" presStyleLbl="node1" presStyleIdx="0" presStyleCnt="4"/>
      <dgm:spPr/>
    </dgm:pt>
    <dgm:pt modelId="{84E502FF-5EFC-4C68-9C57-7FAB9CA3500A}" type="pres">
      <dgm:prSet presAssocID="{B11A2701-F2AE-43DB-8567-981A805D653A}" presName="imagNode" presStyleLbl="fgImgPlace1" presStyleIdx="0" presStyleCnt="4" custScaleY="48313"/>
      <dgm:spPr/>
    </dgm:pt>
    <dgm:pt modelId="{86C40E1B-5D1A-4048-8397-AB2C4B8CA63C}" type="pres">
      <dgm:prSet presAssocID="{7360312A-08B3-4ED6-9F05-799178D226B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2ED02CB-1D6C-41A3-B147-1088660D7F63}" type="pres">
      <dgm:prSet presAssocID="{4BF6D4CF-043E-400E-B3E4-F1092E8038C8}" presName="compNode" presStyleCnt="0"/>
      <dgm:spPr/>
    </dgm:pt>
    <dgm:pt modelId="{73EFC570-9A59-4064-9B34-6F3CA7A557FF}" type="pres">
      <dgm:prSet presAssocID="{4BF6D4CF-043E-400E-B3E4-F1092E8038C8}" presName="node" presStyleLbl="node1" presStyleIdx="1" presStyleCnt="4" custScaleY="64140" custLinFactNeighborX="-490" custLinFactNeighborY="-43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61C0F-4549-4E97-9F3A-344E3746B4C1}" type="pres">
      <dgm:prSet presAssocID="{4BF6D4CF-043E-400E-B3E4-F1092E8038C8}" presName="invisiNode" presStyleLbl="node1" presStyleIdx="1" presStyleCnt="4"/>
      <dgm:spPr/>
    </dgm:pt>
    <dgm:pt modelId="{4920D1D5-67A2-4B70-98B4-56A21342F8DB}" type="pres">
      <dgm:prSet presAssocID="{4BF6D4CF-043E-400E-B3E4-F1092E8038C8}" presName="imagNode" presStyleLbl="fgImgPlace1" presStyleIdx="1" presStyleCnt="4" custScaleY="48313"/>
      <dgm:spPr/>
    </dgm:pt>
    <dgm:pt modelId="{605906B9-3A2C-4B16-A0B4-851F13DD0284}" type="pres">
      <dgm:prSet presAssocID="{A8CD5DBE-7227-4C85-866B-21A04618FA4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C2D3FB5-A252-4F95-80D3-7183B01850B7}" type="pres">
      <dgm:prSet presAssocID="{787FECE8-5C2B-42E1-B14B-10D18D8DD47C}" presName="compNode" presStyleCnt="0"/>
      <dgm:spPr/>
    </dgm:pt>
    <dgm:pt modelId="{EAF8967A-377D-45EB-AA67-6F55A0511543}" type="pres">
      <dgm:prSet presAssocID="{787FECE8-5C2B-42E1-B14B-10D18D8DD47C}" presName="node" presStyleLbl="node1" presStyleIdx="2" presStyleCnt="4" custScaleY="64140" custLinFactNeighborX="-490" custLinFactNeighborY="-43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7B41C-3754-4BB5-94A9-7B86454B0326}" type="pres">
      <dgm:prSet presAssocID="{787FECE8-5C2B-42E1-B14B-10D18D8DD47C}" presName="invisiNode" presStyleLbl="node1" presStyleIdx="2" presStyleCnt="4"/>
      <dgm:spPr/>
    </dgm:pt>
    <dgm:pt modelId="{0BB4A9D3-2622-4173-8F7D-96A921D1AB43}" type="pres">
      <dgm:prSet presAssocID="{787FECE8-5C2B-42E1-B14B-10D18D8DD47C}" presName="imagNode" presStyleLbl="fgImgPlace1" presStyleIdx="2" presStyleCnt="4" custScaleY="48313"/>
      <dgm:spPr/>
    </dgm:pt>
    <dgm:pt modelId="{F1CCB338-08BB-41CF-8679-3E3208D2C644}" type="pres">
      <dgm:prSet presAssocID="{7DA8AD20-325A-4E29-A218-B34596A8ABF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9DA2131-5E78-4049-B79F-D5FF6824D42F}" type="pres">
      <dgm:prSet presAssocID="{8AE04DDB-9CF3-4F1C-A2A2-B144CD08E4D4}" presName="compNode" presStyleCnt="0"/>
      <dgm:spPr/>
    </dgm:pt>
    <dgm:pt modelId="{3F673063-2C07-436C-9772-485B5810E001}" type="pres">
      <dgm:prSet presAssocID="{8AE04DDB-9CF3-4F1C-A2A2-B144CD08E4D4}" presName="node" presStyleLbl="node1" presStyleIdx="3" presStyleCnt="4" custScaleY="64140" custLinFactNeighborX="-490" custLinFactNeighborY="-43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0F892-7D72-44A1-BE33-D48B0866E45C}" type="pres">
      <dgm:prSet presAssocID="{8AE04DDB-9CF3-4F1C-A2A2-B144CD08E4D4}" presName="invisiNode" presStyleLbl="node1" presStyleIdx="3" presStyleCnt="4"/>
      <dgm:spPr/>
    </dgm:pt>
    <dgm:pt modelId="{0B989816-D2E4-4807-A73E-B72F414A7D9F}" type="pres">
      <dgm:prSet presAssocID="{8AE04DDB-9CF3-4F1C-A2A2-B144CD08E4D4}" presName="imagNode" presStyleLbl="fgImgPlace1" presStyleIdx="3" presStyleCnt="4" custScaleY="48313"/>
      <dgm:spPr/>
    </dgm:pt>
  </dgm:ptLst>
  <dgm:cxnLst>
    <dgm:cxn modelId="{CA75F533-DFF4-4989-9E9E-387D6A80409B}" type="presOf" srcId="{0B88B0D4-4100-4FAC-B491-B3A0D5A51C7B}" destId="{DCCE3BB2-5675-4119-B760-37DD771FDED1}" srcOrd="0" destOrd="0" presId="urn:microsoft.com/office/officeart/2005/8/layout/pList2"/>
    <dgm:cxn modelId="{5271CEFD-910F-4814-94FB-FDA0F2A3A849}" srcId="{787FECE8-5C2B-42E1-B14B-10D18D8DD47C}" destId="{993469E4-DD01-4CDA-8963-850B34C0DF35}" srcOrd="0" destOrd="0" parTransId="{7E857FD6-1A59-46FC-B4FB-54999DF0C852}" sibTransId="{E9D34994-E642-456B-8059-31848D99FFB0}"/>
    <dgm:cxn modelId="{495F7953-1C59-4E47-A3DC-588AA5F64C76}" type="presOf" srcId="{9C4AEAE0-D6CA-4F34-88CA-070B4D55781A}" destId="{3F673063-2C07-436C-9772-485B5810E001}" srcOrd="0" destOrd="1" presId="urn:microsoft.com/office/officeart/2005/8/layout/pList2"/>
    <dgm:cxn modelId="{7DFCD519-C304-4778-BBE7-F2409EFB6948}" srcId="{0B88B0D4-4100-4FAC-B491-B3A0D5A51C7B}" destId="{4BF6D4CF-043E-400E-B3E4-F1092E8038C8}" srcOrd="1" destOrd="0" parTransId="{6331A6AA-D82F-474A-B41B-234AFDE22F5E}" sibTransId="{A8CD5DBE-7227-4C85-866B-21A04618FA41}"/>
    <dgm:cxn modelId="{4D263453-D4E6-457C-9080-8980020CF5FF}" type="presOf" srcId="{7360312A-08B3-4ED6-9F05-799178D226BD}" destId="{86C40E1B-5D1A-4048-8397-AB2C4B8CA63C}" srcOrd="0" destOrd="0" presId="urn:microsoft.com/office/officeart/2005/8/layout/pList2"/>
    <dgm:cxn modelId="{3EC12D97-1B49-4626-9C5F-11D84919FAE7}" type="presOf" srcId="{B11A2701-F2AE-43DB-8567-981A805D653A}" destId="{699189AF-14FE-4546-8E8F-C797B403EF54}" srcOrd="0" destOrd="0" presId="urn:microsoft.com/office/officeart/2005/8/layout/pList2"/>
    <dgm:cxn modelId="{1EA0AB1A-DAA6-47AC-A5E4-9EF0F17F50C2}" srcId="{B11A2701-F2AE-43DB-8567-981A805D653A}" destId="{37748687-AADA-416F-95B1-B7E33B305800}" srcOrd="0" destOrd="0" parTransId="{69D9B68B-3FFA-432B-9DF6-4CC581439A9E}" sibTransId="{FA739240-7A34-4859-B828-67B3F7D8C977}"/>
    <dgm:cxn modelId="{C92FA978-6716-4800-879F-FB154C22BEFF}" type="presOf" srcId="{51F26147-54E3-4E26-8FFE-D538847808DF}" destId="{73EFC570-9A59-4064-9B34-6F3CA7A557FF}" srcOrd="0" destOrd="1" presId="urn:microsoft.com/office/officeart/2005/8/layout/pList2"/>
    <dgm:cxn modelId="{97844837-8BA6-4708-A604-C5E32673D081}" type="presOf" srcId="{37748687-AADA-416F-95B1-B7E33B305800}" destId="{699189AF-14FE-4546-8E8F-C797B403EF54}" srcOrd="0" destOrd="1" presId="urn:microsoft.com/office/officeart/2005/8/layout/pList2"/>
    <dgm:cxn modelId="{7E40CA18-B7CF-42D8-A888-557B1905F9F6}" srcId="{0B88B0D4-4100-4FAC-B491-B3A0D5A51C7B}" destId="{8AE04DDB-9CF3-4F1C-A2A2-B144CD08E4D4}" srcOrd="3" destOrd="0" parTransId="{71A158B1-40B7-4894-9649-C84C0805D355}" sibTransId="{D6A0CD4C-FDDF-45AA-80B9-5B49519D424C}"/>
    <dgm:cxn modelId="{8C44DA93-8884-41D5-A334-6694D761EBC1}" srcId="{0B88B0D4-4100-4FAC-B491-B3A0D5A51C7B}" destId="{787FECE8-5C2B-42E1-B14B-10D18D8DD47C}" srcOrd="2" destOrd="0" parTransId="{3DD983DF-F81A-4F41-9B3F-9E9EE53772F5}" sibTransId="{7DA8AD20-325A-4E29-A218-B34596A8ABF3}"/>
    <dgm:cxn modelId="{9F579AB4-4F90-4469-9200-5516477D79FF}" type="presOf" srcId="{8AE04DDB-9CF3-4F1C-A2A2-B144CD08E4D4}" destId="{3F673063-2C07-436C-9772-485B5810E001}" srcOrd="0" destOrd="0" presId="urn:microsoft.com/office/officeart/2005/8/layout/pList2"/>
    <dgm:cxn modelId="{DDA07557-C818-4576-9131-32D8F3FE24B7}" type="presOf" srcId="{7DA8AD20-325A-4E29-A218-B34596A8ABF3}" destId="{F1CCB338-08BB-41CF-8679-3E3208D2C644}" srcOrd="0" destOrd="0" presId="urn:microsoft.com/office/officeart/2005/8/layout/pList2"/>
    <dgm:cxn modelId="{6B843062-A4A3-4C74-90D5-70D4A36CE114}" srcId="{0B88B0D4-4100-4FAC-B491-B3A0D5A51C7B}" destId="{B11A2701-F2AE-43DB-8567-981A805D653A}" srcOrd="0" destOrd="0" parTransId="{BA8F16EE-23E1-4127-AF80-E11176E1F5CA}" sibTransId="{7360312A-08B3-4ED6-9F05-799178D226BD}"/>
    <dgm:cxn modelId="{BC48FB3E-8122-41CD-8401-1D819C3C02D7}" type="presOf" srcId="{1D814A86-4523-4D14-A127-69E5C0760EFD}" destId="{699189AF-14FE-4546-8E8F-C797B403EF54}" srcOrd="0" destOrd="2" presId="urn:microsoft.com/office/officeart/2005/8/layout/pList2"/>
    <dgm:cxn modelId="{97946B99-459B-4E7D-847F-9807ADDDC726}" type="presOf" srcId="{993469E4-DD01-4CDA-8963-850B34C0DF35}" destId="{EAF8967A-377D-45EB-AA67-6F55A0511543}" srcOrd="0" destOrd="1" presId="urn:microsoft.com/office/officeart/2005/8/layout/pList2"/>
    <dgm:cxn modelId="{B5DCB7B7-535A-495F-B400-D1A71494FA8B}" type="presOf" srcId="{4BF6D4CF-043E-400E-B3E4-F1092E8038C8}" destId="{73EFC570-9A59-4064-9B34-6F3CA7A557FF}" srcOrd="0" destOrd="0" presId="urn:microsoft.com/office/officeart/2005/8/layout/pList2"/>
    <dgm:cxn modelId="{16489AF3-FD4B-4207-B61F-FB0AD52709FB}" type="presOf" srcId="{787FECE8-5C2B-42E1-B14B-10D18D8DD47C}" destId="{EAF8967A-377D-45EB-AA67-6F55A0511543}" srcOrd="0" destOrd="0" presId="urn:microsoft.com/office/officeart/2005/8/layout/pList2"/>
    <dgm:cxn modelId="{22687225-1595-4D86-B8AB-2912B3A6641A}" srcId="{4BF6D4CF-043E-400E-B3E4-F1092E8038C8}" destId="{51F26147-54E3-4E26-8FFE-D538847808DF}" srcOrd="0" destOrd="0" parTransId="{9D8FFB3E-42B7-49FC-9691-17D9E34E9529}" sibTransId="{B2B8192D-34C8-4837-8049-B14E6C25D423}"/>
    <dgm:cxn modelId="{05205612-E652-4636-8C8C-938036BCF09F}" srcId="{B11A2701-F2AE-43DB-8567-981A805D653A}" destId="{1D814A86-4523-4D14-A127-69E5C0760EFD}" srcOrd="1" destOrd="0" parTransId="{FC21FFF0-BF2E-42DB-B039-A289EABCA7BB}" sibTransId="{10A2659C-7479-41B8-A41C-A6C14EBAA65A}"/>
    <dgm:cxn modelId="{56C99084-4336-4CB8-AE3D-3ECBE1BE198D}" type="presOf" srcId="{A8CD5DBE-7227-4C85-866B-21A04618FA41}" destId="{605906B9-3A2C-4B16-A0B4-851F13DD0284}" srcOrd="0" destOrd="0" presId="urn:microsoft.com/office/officeart/2005/8/layout/pList2"/>
    <dgm:cxn modelId="{48447563-0B05-41F1-90ED-57E27FB7739A}" srcId="{8AE04DDB-9CF3-4F1C-A2A2-B144CD08E4D4}" destId="{9C4AEAE0-D6CA-4F34-88CA-070B4D55781A}" srcOrd="0" destOrd="0" parTransId="{E8710659-DA7D-43FA-9E3E-30A88B0D5391}" sibTransId="{8FEDCC4B-BB13-4A33-9ACC-A1D483C10460}"/>
    <dgm:cxn modelId="{D55F4EB5-3F4D-4091-AEEB-548DA323BBF0}" type="presParOf" srcId="{DCCE3BB2-5675-4119-B760-37DD771FDED1}" destId="{B95F3AD7-7AEE-4001-B1D0-89F877E60A50}" srcOrd="0" destOrd="0" presId="urn:microsoft.com/office/officeart/2005/8/layout/pList2"/>
    <dgm:cxn modelId="{BBCE7D2D-3D69-4F87-B6FD-F39C713323A3}" type="presParOf" srcId="{DCCE3BB2-5675-4119-B760-37DD771FDED1}" destId="{1438E826-8532-46BC-BC24-E251A2F7F1DE}" srcOrd="1" destOrd="0" presId="urn:microsoft.com/office/officeart/2005/8/layout/pList2"/>
    <dgm:cxn modelId="{3C9D9036-017B-4496-92A3-3D0505913A9D}" type="presParOf" srcId="{1438E826-8532-46BC-BC24-E251A2F7F1DE}" destId="{104DCCF8-D149-4495-B373-9EB293FEFEFF}" srcOrd="0" destOrd="0" presId="urn:microsoft.com/office/officeart/2005/8/layout/pList2"/>
    <dgm:cxn modelId="{CB1869A9-E165-4C0A-9440-501F1EFE72B6}" type="presParOf" srcId="{104DCCF8-D149-4495-B373-9EB293FEFEFF}" destId="{699189AF-14FE-4546-8E8F-C797B403EF54}" srcOrd="0" destOrd="0" presId="urn:microsoft.com/office/officeart/2005/8/layout/pList2"/>
    <dgm:cxn modelId="{B31C2712-90F7-4A90-9635-958EBD1F614C}" type="presParOf" srcId="{104DCCF8-D149-4495-B373-9EB293FEFEFF}" destId="{0F196D09-0181-4BDB-A94B-A130D01A8EAD}" srcOrd="1" destOrd="0" presId="urn:microsoft.com/office/officeart/2005/8/layout/pList2"/>
    <dgm:cxn modelId="{BD5211AD-0718-41E9-984A-4534935E5E6A}" type="presParOf" srcId="{104DCCF8-D149-4495-B373-9EB293FEFEFF}" destId="{84E502FF-5EFC-4C68-9C57-7FAB9CA3500A}" srcOrd="2" destOrd="0" presId="urn:microsoft.com/office/officeart/2005/8/layout/pList2"/>
    <dgm:cxn modelId="{CF584ACC-2181-4743-A807-6A673DC62C0A}" type="presParOf" srcId="{1438E826-8532-46BC-BC24-E251A2F7F1DE}" destId="{86C40E1B-5D1A-4048-8397-AB2C4B8CA63C}" srcOrd="1" destOrd="0" presId="urn:microsoft.com/office/officeart/2005/8/layout/pList2"/>
    <dgm:cxn modelId="{778B47DD-AADA-4930-A32F-6FAB9CAA49CD}" type="presParOf" srcId="{1438E826-8532-46BC-BC24-E251A2F7F1DE}" destId="{72ED02CB-1D6C-41A3-B147-1088660D7F63}" srcOrd="2" destOrd="0" presId="urn:microsoft.com/office/officeart/2005/8/layout/pList2"/>
    <dgm:cxn modelId="{F46C467F-D850-4595-9AE2-52F70FFD59C2}" type="presParOf" srcId="{72ED02CB-1D6C-41A3-B147-1088660D7F63}" destId="{73EFC570-9A59-4064-9B34-6F3CA7A557FF}" srcOrd="0" destOrd="0" presId="urn:microsoft.com/office/officeart/2005/8/layout/pList2"/>
    <dgm:cxn modelId="{016DB267-477E-42DF-B392-987E853B7C87}" type="presParOf" srcId="{72ED02CB-1D6C-41A3-B147-1088660D7F63}" destId="{86761C0F-4549-4E97-9F3A-344E3746B4C1}" srcOrd="1" destOrd="0" presId="urn:microsoft.com/office/officeart/2005/8/layout/pList2"/>
    <dgm:cxn modelId="{B9A5A507-240B-4AC6-956B-EC8E661FD60A}" type="presParOf" srcId="{72ED02CB-1D6C-41A3-B147-1088660D7F63}" destId="{4920D1D5-67A2-4B70-98B4-56A21342F8DB}" srcOrd="2" destOrd="0" presId="urn:microsoft.com/office/officeart/2005/8/layout/pList2"/>
    <dgm:cxn modelId="{4E527923-A99B-4569-A729-F9296726E10A}" type="presParOf" srcId="{1438E826-8532-46BC-BC24-E251A2F7F1DE}" destId="{605906B9-3A2C-4B16-A0B4-851F13DD0284}" srcOrd="3" destOrd="0" presId="urn:microsoft.com/office/officeart/2005/8/layout/pList2"/>
    <dgm:cxn modelId="{98DDAE1D-3E6B-47AD-8855-FA8F70A75555}" type="presParOf" srcId="{1438E826-8532-46BC-BC24-E251A2F7F1DE}" destId="{FC2D3FB5-A252-4F95-80D3-7183B01850B7}" srcOrd="4" destOrd="0" presId="urn:microsoft.com/office/officeart/2005/8/layout/pList2"/>
    <dgm:cxn modelId="{E1041882-021E-4AE0-8802-57E3DCC06B27}" type="presParOf" srcId="{FC2D3FB5-A252-4F95-80D3-7183B01850B7}" destId="{EAF8967A-377D-45EB-AA67-6F55A0511543}" srcOrd="0" destOrd="0" presId="urn:microsoft.com/office/officeart/2005/8/layout/pList2"/>
    <dgm:cxn modelId="{DA33FB4B-0640-4378-BD40-D0BF0005179B}" type="presParOf" srcId="{FC2D3FB5-A252-4F95-80D3-7183B01850B7}" destId="{A8B7B41C-3754-4BB5-94A9-7B86454B0326}" srcOrd="1" destOrd="0" presId="urn:microsoft.com/office/officeart/2005/8/layout/pList2"/>
    <dgm:cxn modelId="{EEB44E57-82FF-4383-874B-DA00FFCAD6F5}" type="presParOf" srcId="{FC2D3FB5-A252-4F95-80D3-7183B01850B7}" destId="{0BB4A9D3-2622-4173-8F7D-96A921D1AB43}" srcOrd="2" destOrd="0" presId="urn:microsoft.com/office/officeart/2005/8/layout/pList2"/>
    <dgm:cxn modelId="{F3E09FAA-7B4D-41E7-97AD-2D8109984D23}" type="presParOf" srcId="{1438E826-8532-46BC-BC24-E251A2F7F1DE}" destId="{F1CCB338-08BB-41CF-8679-3E3208D2C644}" srcOrd="5" destOrd="0" presId="urn:microsoft.com/office/officeart/2005/8/layout/pList2"/>
    <dgm:cxn modelId="{A634A07A-0C68-48C8-8979-835220AB7C71}" type="presParOf" srcId="{1438E826-8532-46BC-BC24-E251A2F7F1DE}" destId="{19DA2131-5E78-4049-B79F-D5FF6824D42F}" srcOrd="6" destOrd="0" presId="urn:microsoft.com/office/officeart/2005/8/layout/pList2"/>
    <dgm:cxn modelId="{91B61BBC-FC4D-431A-BC7C-80E36F805D5E}" type="presParOf" srcId="{19DA2131-5E78-4049-B79F-D5FF6824D42F}" destId="{3F673063-2C07-436C-9772-485B5810E001}" srcOrd="0" destOrd="0" presId="urn:microsoft.com/office/officeart/2005/8/layout/pList2"/>
    <dgm:cxn modelId="{7436D07A-033B-4CA7-AF98-88DFC29DB913}" type="presParOf" srcId="{19DA2131-5E78-4049-B79F-D5FF6824D42F}" destId="{D500F892-7D72-44A1-BE33-D48B0866E45C}" srcOrd="1" destOrd="0" presId="urn:microsoft.com/office/officeart/2005/8/layout/pList2"/>
    <dgm:cxn modelId="{FD540727-4AF1-4FD9-988E-0B03C9C3DD63}" type="presParOf" srcId="{19DA2131-5E78-4049-B79F-D5FF6824D42F}" destId="{0B989816-D2E4-4807-A73E-B72F414A7D9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F3AD7-7AEE-4001-B1D0-89F877E60A50}">
      <dsp:nvSpPr>
        <dsp:cNvPr id="0" name=""/>
        <dsp:cNvSpPr/>
      </dsp:nvSpPr>
      <dsp:spPr>
        <a:xfrm>
          <a:off x="0" y="987222"/>
          <a:ext cx="8128000" cy="117806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E502FF-5EFC-4C68-9C57-7FAB9CA3500A}">
      <dsp:nvSpPr>
        <dsp:cNvPr id="0" name=""/>
        <dsp:cNvSpPr/>
      </dsp:nvSpPr>
      <dsp:spPr>
        <a:xfrm>
          <a:off x="246078" y="1054424"/>
          <a:ext cx="1775777" cy="86391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189AF-14FE-4546-8E8F-C797B403EF54}">
      <dsp:nvSpPr>
        <dsp:cNvPr id="0" name=""/>
        <dsp:cNvSpPr/>
      </dsp:nvSpPr>
      <dsp:spPr>
        <a:xfrm rot="10800000">
          <a:off x="237377" y="1933572"/>
          <a:ext cx="1775777" cy="1911543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srgbClr val="2C4B9D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Базовые профессиональные образовательные организации</a:t>
          </a:r>
          <a:r>
            <a:rPr kumimoji="0" lang="ru-RU" sz="1100" b="1" i="0" u="none" strike="noStrike" kern="1200" cap="none" spc="0" normalizeH="0" noProof="0" dirty="0" smtClean="0">
              <a:ln>
                <a:noFill/>
              </a:ln>
              <a:solidFill>
                <a:srgbClr val="2C4B9D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 </a:t>
          </a:r>
          <a:r>
            <a:rPr kumimoji="0" lang="ru-RU" sz="1100" i="0" u="none" strike="noStrike" kern="1200" cap="none" spc="0" normalizeH="0" noProof="0" dirty="0" smtClean="0">
              <a:ln>
                <a:noFill/>
              </a:ln>
              <a:solidFill>
                <a:srgbClr val="2C4B9D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на базе:</a:t>
          </a:r>
          <a:endParaRPr lang="ru-RU" sz="1100" kern="1200" dirty="0">
            <a:solidFill>
              <a:srgbClr val="2C4B9D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rgbClr val="2C4B9D"/>
              </a:solidFill>
              <a:latin typeface="Arial" pitchFamily="34" charset="0"/>
              <a:cs typeface="Arial" pitchFamily="34" charset="0"/>
            </a:rPr>
            <a:t>ГАПОУ Уфимский колледж статистики, информатики и вычислительной техники;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rgbClr val="2C4B9D"/>
              </a:solidFill>
              <a:latin typeface="Arial" pitchFamily="34" charset="0"/>
              <a:cs typeface="Arial" pitchFamily="34" charset="0"/>
            </a:rPr>
            <a:t>ГАПОУ Салаватский колледж образования </a:t>
          </a:r>
          <a:br>
            <a:rPr lang="ru-RU" sz="900" kern="1200" dirty="0" smtClean="0">
              <a:solidFill>
                <a:srgbClr val="2C4B9D"/>
              </a:solidFill>
              <a:latin typeface="Arial" pitchFamily="34" charset="0"/>
              <a:cs typeface="Arial" pitchFamily="34" charset="0"/>
            </a:rPr>
          </a:br>
          <a:r>
            <a:rPr lang="ru-RU" sz="900" kern="1200" dirty="0" smtClean="0">
              <a:solidFill>
                <a:srgbClr val="2C4B9D"/>
              </a:solidFill>
              <a:latin typeface="Arial" pitchFamily="34" charset="0"/>
              <a:cs typeface="Arial" pitchFamily="34" charset="0"/>
            </a:rPr>
            <a:t>и профессиональных технологий</a:t>
          </a:r>
          <a:endParaRPr kumimoji="0" lang="ru-RU" sz="900" i="0" u="none" strike="noStrike" kern="1200" cap="none" spc="0" normalizeH="0" noProof="0" dirty="0" smtClean="0">
            <a:ln>
              <a:noFill/>
            </a:ln>
            <a:solidFill>
              <a:srgbClr val="2C4B9D"/>
            </a:solidFill>
            <a:effectLst/>
            <a:uLnTx/>
            <a:uFillTx/>
            <a:latin typeface="Arial" pitchFamily="34" charset="0"/>
            <a:cs typeface="Arial" pitchFamily="34" charset="0"/>
          </a:endParaRPr>
        </a:p>
      </dsp:txBody>
      <dsp:txXfrm rot="10800000">
        <a:off x="291988" y="1933572"/>
        <a:ext cx="1666555" cy="1856932"/>
      </dsp:txXfrm>
    </dsp:sp>
    <dsp:sp modelId="{4920D1D5-67A2-4B70-98B4-56A21342F8DB}">
      <dsp:nvSpPr>
        <dsp:cNvPr id="0" name=""/>
        <dsp:cNvSpPr/>
      </dsp:nvSpPr>
      <dsp:spPr>
        <a:xfrm>
          <a:off x="2199433" y="1054424"/>
          <a:ext cx="1775777" cy="86391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EFC570-9A59-4064-9B34-6F3CA7A557FF}">
      <dsp:nvSpPr>
        <dsp:cNvPr id="0" name=""/>
        <dsp:cNvSpPr/>
      </dsp:nvSpPr>
      <dsp:spPr>
        <a:xfrm rot="10800000">
          <a:off x="2190732" y="1933572"/>
          <a:ext cx="1775777" cy="1911543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srgbClr val="2C4B9D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Ресурсный учебно-методический центр </a:t>
          </a:r>
          <a:r>
            <a:rPr kumimoji="0" lang="ru-RU" sz="1100" i="0" u="none" strike="noStrike" kern="1200" cap="none" spc="0" normalizeH="0" noProof="0" dirty="0" smtClean="0">
              <a:ln>
                <a:noFill/>
              </a:ln>
              <a:solidFill>
                <a:srgbClr val="2C4B9D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на базе:</a:t>
          </a:r>
          <a:endParaRPr lang="ru-RU" sz="1100" kern="1200" dirty="0">
            <a:solidFill>
              <a:srgbClr val="2C4B9D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rgbClr val="2C4B9D"/>
              </a:solidFill>
              <a:latin typeface="Arial" pitchFamily="34" charset="0"/>
              <a:cs typeface="Arial" pitchFamily="34" charset="0"/>
            </a:rPr>
            <a:t>ГАПОУ Салаватский колледж образования </a:t>
          </a:r>
          <a:br>
            <a:rPr lang="ru-RU" sz="900" kern="1200" dirty="0" smtClean="0">
              <a:solidFill>
                <a:srgbClr val="2C4B9D"/>
              </a:solidFill>
              <a:latin typeface="Arial" pitchFamily="34" charset="0"/>
              <a:cs typeface="Arial" pitchFamily="34" charset="0"/>
            </a:rPr>
          </a:br>
          <a:r>
            <a:rPr lang="ru-RU" sz="900" kern="1200" dirty="0" smtClean="0">
              <a:solidFill>
                <a:srgbClr val="2C4B9D"/>
              </a:solidFill>
              <a:latin typeface="Arial" pitchFamily="34" charset="0"/>
              <a:cs typeface="Arial" pitchFamily="34" charset="0"/>
            </a:rPr>
            <a:t>и профессиональных технологий</a:t>
          </a:r>
          <a:endParaRPr kumimoji="0" lang="ru-RU" sz="900" i="0" u="none" strike="noStrike" kern="1200" cap="none" spc="0" normalizeH="0" noProof="0" dirty="0" smtClean="0">
            <a:ln>
              <a:noFill/>
            </a:ln>
            <a:solidFill>
              <a:srgbClr val="2C4B9D"/>
            </a:solidFill>
            <a:effectLst/>
            <a:uLnTx/>
            <a:uFillTx/>
            <a:latin typeface="Arial" pitchFamily="34" charset="0"/>
            <a:cs typeface="Arial" pitchFamily="34" charset="0"/>
          </a:endParaRPr>
        </a:p>
      </dsp:txBody>
      <dsp:txXfrm rot="10800000">
        <a:off x="2245343" y="1933572"/>
        <a:ext cx="1666555" cy="1856932"/>
      </dsp:txXfrm>
    </dsp:sp>
    <dsp:sp modelId="{0BB4A9D3-2622-4173-8F7D-96A921D1AB43}">
      <dsp:nvSpPr>
        <dsp:cNvPr id="0" name=""/>
        <dsp:cNvSpPr/>
      </dsp:nvSpPr>
      <dsp:spPr>
        <a:xfrm>
          <a:off x="4152788" y="1054424"/>
          <a:ext cx="1775777" cy="86391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8967A-377D-45EB-AA67-6F55A0511543}">
      <dsp:nvSpPr>
        <dsp:cNvPr id="0" name=""/>
        <dsp:cNvSpPr/>
      </dsp:nvSpPr>
      <dsp:spPr>
        <a:xfrm rot="10800000">
          <a:off x="4144087" y="1933572"/>
          <a:ext cx="1775777" cy="1911543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srgbClr val="2C4B9D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Региональный центр развития движения «Абилимпикс» </a:t>
          </a:r>
          <a:br>
            <a: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srgbClr val="2C4B9D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</a:br>
          <a:r>
            <a:rPr kumimoji="0" lang="ru-RU" sz="1100" i="0" u="none" strike="noStrike" kern="1200" cap="none" spc="0" normalizeH="0" noProof="0" dirty="0" smtClean="0">
              <a:ln>
                <a:noFill/>
              </a:ln>
              <a:solidFill>
                <a:srgbClr val="2C4B9D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на базе:</a:t>
          </a:r>
          <a:endParaRPr lang="ru-RU" sz="1100" kern="1200" dirty="0">
            <a:solidFill>
              <a:srgbClr val="2C4B9D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rgbClr val="2C4B9D"/>
              </a:solidFill>
              <a:latin typeface="Arial" pitchFamily="34" charset="0"/>
              <a:cs typeface="Arial" pitchFamily="34" charset="0"/>
            </a:rPr>
            <a:t>ГАПОУ Салаватский колледж образования </a:t>
          </a:r>
          <a:br>
            <a:rPr lang="ru-RU" sz="900" kern="1200" dirty="0" smtClean="0">
              <a:solidFill>
                <a:srgbClr val="2C4B9D"/>
              </a:solidFill>
              <a:latin typeface="Arial" pitchFamily="34" charset="0"/>
              <a:cs typeface="Arial" pitchFamily="34" charset="0"/>
            </a:rPr>
          </a:br>
          <a:r>
            <a:rPr lang="ru-RU" sz="900" kern="1200" dirty="0" smtClean="0">
              <a:solidFill>
                <a:srgbClr val="2C4B9D"/>
              </a:solidFill>
              <a:latin typeface="Arial" pitchFamily="34" charset="0"/>
              <a:cs typeface="Arial" pitchFamily="34" charset="0"/>
            </a:rPr>
            <a:t>и профессиональных технологий</a:t>
          </a:r>
          <a:endParaRPr kumimoji="0" lang="ru-RU" sz="900" i="0" u="none" strike="noStrike" kern="1200" cap="none" spc="0" normalizeH="0" noProof="0" dirty="0" smtClean="0">
            <a:ln>
              <a:noFill/>
            </a:ln>
            <a:solidFill>
              <a:srgbClr val="2C4B9D"/>
            </a:solidFill>
            <a:effectLst/>
            <a:uLnTx/>
            <a:uFillTx/>
            <a:latin typeface="Arial" pitchFamily="34" charset="0"/>
            <a:cs typeface="Arial" pitchFamily="34" charset="0"/>
          </a:endParaRPr>
        </a:p>
      </dsp:txBody>
      <dsp:txXfrm rot="10800000">
        <a:off x="4198698" y="1933572"/>
        <a:ext cx="1666555" cy="1856932"/>
      </dsp:txXfrm>
    </dsp:sp>
    <dsp:sp modelId="{0B989816-D2E4-4807-A73E-B72F414A7D9F}">
      <dsp:nvSpPr>
        <dsp:cNvPr id="0" name=""/>
        <dsp:cNvSpPr/>
      </dsp:nvSpPr>
      <dsp:spPr>
        <a:xfrm>
          <a:off x="6106144" y="1054424"/>
          <a:ext cx="1775777" cy="86391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73063-2C07-436C-9772-485B5810E001}">
      <dsp:nvSpPr>
        <dsp:cNvPr id="0" name=""/>
        <dsp:cNvSpPr/>
      </dsp:nvSpPr>
      <dsp:spPr>
        <a:xfrm rot="10800000">
          <a:off x="6097442" y="1933572"/>
          <a:ext cx="1775777" cy="1911543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2C4B9D"/>
              </a:solidFill>
              <a:latin typeface="Arial" pitchFamily="34" charset="0"/>
              <a:cs typeface="Arial" pitchFamily="34" charset="0"/>
            </a:rPr>
            <a:t>24 колледжа</a:t>
          </a:r>
          <a:r>
            <a:rPr lang="ru-RU" sz="1100" kern="1200" dirty="0" smtClean="0">
              <a:solidFill>
                <a:srgbClr val="2C4B9D"/>
              </a:solidFill>
              <a:latin typeface="Arial" pitchFamily="34" charset="0"/>
              <a:cs typeface="Arial" pitchFamily="34" charset="0"/>
            </a:rPr>
            <a:t>, </a:t>
          </a:r>
          <a:br>
            <a:rPr lang="ru-RU" sz="1100" kern="1200" dirty="0" smtClean="0">
              <a:solidFill>
                <a:srgbClr val="2C4B9D"/>
              </a:solidFill>
              <a:latin typeface="Arial" pitchFamily="34" charset="0"/>
              <a:cs typeface="Arial" pitchFamily="34" charset="0"/>
            </a:rPr>
          </a:br>
          <a:r>
            <a:rPr lang="ru-RU" sz="1000" kern="1200" dirty="0" smtClean="0">
              <a:solidFill>
                <a:srgbClr val="2C4B9D"/>
              </a:solidFill>
              <a:latin typeface="Arial" pitchFamily="34" charset="0"/>
              <a:cs typeface="Arial" pitchFamily="34" charset="0"/>
            </a:rPr>
            <a:t>реализующих программы профессионального обучения для более 600 обучающихся с ОВЗ </a:t>
          </a:r>
          <a:br>
            <a:rPr lang="ru-RU" sz="1000" kern="1200" dirty="0" smtClean="0">
              <a:solidFill>
                <a:srgbClr val="2C4B9D"/>
              </a:solidFill>
              <a:latin typeface="Arial" pitchFamily="34" charset="0"/>
              <a:cs typeface="Arial" pitchFamily="34" charset="0"/>
            </a:rPr>
          </a:br>
          <a:r>
            <a:rPr lang="ru-RU" sz="1000" kern="1200" dirty="0" smtClean="0">
              <a:solidFill>
                <a:srgbClr val="2C4B9D"/>
              </a:solidFill>
              <a:latin typeface="Arial" pitchFamily="34" charset="0"/>
              <a:cs typeface="Arial" pitchFamily="34" charset="0"/>
            </a:rPr>
            <a:t>(с различными формами умственной отсталости)</a:t>
          </a:r>
          <a:endParaRPr kumimoji="0" lang="ru-RU" sz="1000" i="0" u="none" strike="noStrike" kern="1200" cap="none" spc="0" normalizeH="0" noProof="0" dirty="0" smtClean="0">
            <a:ln>
              <a:noFill/>
            </a:ln>
            <a:solidFill>
              <a:srgbClr val="2C4B9D"/>
            </a:solidFill>
            <a:effectLst/>
            <a:uLnTx/>
            <a:uFillTx/>
            <a:latin typeface="Arial" pitchFamily="34" charset="0"/>
            <a:cs typeface="Arial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0" lang="ru-RU" sz="900" i="0" u="none" strike="noStrike" kern="1200" cap="none" spc="0" normalizeH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pitchFamily="34" charset="0"/>
            <a:cs typeface="Arial" pitchFamily="34" charset="0"/>
          </a:endParaRPr>
        </a:p>
      </dsp:txBody>
      <dsp:txXfrm rot="10800000">
        <a:off x="6152053" y="1933572"/>
        <a:ext cx="1666555" cy="1856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089B3-E42F-4107-8AEE-F1F0103055C0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98626-EF0B-4E02-B452-ED053AB6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35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59FE40-05AD-4E56-8AC6-79D1587206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18DC8-D69B-4DD4-B705-BAB4D55822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56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105FB-8F6F-4AB0-98BB-C8F385EFA8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C4B0C-5B1C-4D2D-BC6C-401DA1BA2B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1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15226D-37F7-4585-B0E5-998238FB0C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BA8B8-A5A1-467E-AAA9-A273952E3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42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59FE40-05AD-4E56-8AC6-79D1587206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18DC8-D69B-4DD4-B705-BAB4D55822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701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EC464E-0AD6-4415-BA10-97E2DFF164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525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6" y="4406901"/>
            <a:ext cx="10363200" cy="1362075"/>
          </a:xfrm>
        </p:spPr>
        <p:txBody>
          <a:bodyPr anchor="t"/>
          <a:lstStyle>
            <a:lvl1pPr algn="l">
              <a:defRPr sz="5298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6" y="2906713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99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996" indent="0">
              <a:buNone/>
              <a:defRPr sz="2099">
                <a:solidFill>
                  <a:schemeClr val="tx1">
                    <a:tint val="75000"/>
                  </a:schemeClr>
                </a:solidFill>
              </a:defRPr>
            </a:lvl3pPr>
            <a:lvl4pPr marL="1828495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4pPr>
            <a:lvl5pPr marL="2437993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5pPr>
            <a:lvl6pPr marL="3047492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6pPr>
            <a:lvl7pPr marL="3656990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7pPr>
            <a:lvl8pPr marL="4266488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8pPr>
            <a:lvl9pPr marL="4875987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FA08A7-6D8D-4636-B845-1D0DFA53E4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28155-2C58-4376-9E9F-B37F8CBA56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894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699"/>
            </a:lvl1pPr>
            <a:lvl2pPr>
              <a:defRPr sz="3199"/>
            </a:lvl2pPr>
            <a:lvl3pPr>
              <a:defRPr sz="26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699"/>
            </a:lvl1pPr>
            <a:lvl2pPr>
              <a:defRPr sz="3199"/>
            </a:lvl2pPr>
            <a:lvl3pPr>
              <a:defRPr sz="26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4BAC78-499E-4754-9BE2-C1A52414E0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A2EFB-B466-4B93-8DD8-6B8D17B459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64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99" indent="0">
              <a:buNone/>
              <a:defRPr sz="2699" b="1"/>
            </a:lvl2pPr>
            <a:lvl3pPr marL="1218996" indent="0">
              <a:buNone/>
              <a:defRPr sz="2399" b="1"/>
            </a:lvl3pPr>
            <a:lvl4pPr marL="1828495" indent="0">
              <a:buNone/>
              <a:defRPr sz="2099" b="1"/>
            </a:lvl4pPr>
            <a:lvl5pPr marL="2437993" indent="0">
              <a:buNone/>
              <a:defRPr sz="2099" b="1"/>
            </a:lvl5pPr>
            <a:lvl6pPr marL="3047492" indent="0">
              <a:buNone/>
              <a:defRPr sz="2099" b="1"/>
            </a:lvl6pPr>
            <a:lvl7pPr marL="3656990" indent="0">
              <a:buNone/>
              <a:defRPr sz="2099" b="1"/>
            </a:lvl7pPr>
            <a:lvl8pPr marL="4266488" indent="0">
              <a:buNone/>
              <a:defRPr sz="2099" b="1"/>
            </a:lvl8pPr>
            <a:lvl9pPr marL="4875987" indent="0">
              <a:buNone/>
              <a:defRPr sz="209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4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99" indent="0">
              <a:buNone/>
              <a:defRPr sz="2699" b="1"/>
            </a:lvl2pPr>
            <a:lvl3pPr marL="1218996" indent="0">
              <a:buNone/>
              <a:defRPr sz="2399" b="1"/>
            </a:lvl3pPr>
            <a:lvl4pPr marL="1828495" indent="0">
              <a:buNone/>
              <a:defRPr sz="2099" b="1"/>
            </a:lvl4pPr>
            <a:lvl5pPr marL="2437993" indent="0">
              <a:buNone/>
              <a:defRPr sz="2099" b="1"/>
            </a:lvl5pPr>
            <a:lvl6pPr marL="3047492" indent="0">
              <a:buNone/>
              <a:defRPr sz="2099" b="1"/>
            </a:lvl6pPr>
            <a:lvl7pPr marL="3656990" indent="0">
              <a:buNone/>
              <a:defRPr sz="2099" b="1"/>
            </a:lvl7pPr>
            <a:lvl8pPr marL="4266488" indent="0">
              <a:buNone/>
              <a:defRPr sz="2099" b="1"/>
            </a:lvl8pPr>
            <a:lvl9pPr marL="4875987" indent="0">
              <a:buNone/>
              <a:defRPr sz="209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4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24C26A-1E1C-41A3-A314-EDA5E0868D1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2DFC3-A927-4FD5-998D-5FEF529FDC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44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9B0D98-2D5B-4524-9224-D9A7BCD26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E66FA-4276-447F-A3C7-9121683CB1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971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D89B3A-27FE-46A5-93A2-569807B4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43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4"/>
          </a:xfrm>
        </p:spPr>
        <p:txBody>
          <a:bodyPr/>
          <a:lstStyle>
            <a:lvl1pPr>
              <a:defRPr sz="4299"/>
            </a:lvl1pPr>
            <a:lvl2pPr>
              <a:defRPr sz="36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4" y="1435104"/>
            <a:ext cx="4011084" cy="4691063"/>
          </a:xfrm>
        </p:spPr>
        <p:txBody>
          <a:bodyPr/>
          <a:lstStyle>
            <a:lvl1pPr marL="0" indent="0">
              <a:buNone/>
              <a:defRPr sz="1899"/>
            </a:lvl1pPr>
            <a:lvl2pPr marL="609499" indent="0">
              <a:buNone/>
              <a:defRPr sz="1600"/>
            </a:lvl2pPr>
            <a:lvl3pPr marL="1218996" indent="0">
              <a:buNone/>
              <a:defRPr sz="1300"/>
            </a:lvl3pPr>
            <a:lvl4pPr marL="1828495" indent="0">
              <a:buNone/>
              <a:defRPr sz="1200"/>
            </a:lvl4pPr>
            <a:lvl5pPr marL="2437993" indent="0">
              <a:buNone/>
              <a:defRPr sz="1200"/>
            </a:lvl5pPr>
            <a:lvl6pPr marL="3047492" indent="0">
              <a:buNone/>
              <a:defRPr sz="1200"/>
            </a:lvl6pPr>
            <a:lvl7pPr marL="3656990" indent="0">
              <a:buNone/>
              <a:defRPr sz="1200"/>
            </a:lvl7pPr>
            <a:lvl8pPr marL="4266488" indent="0">
              <a:buNone/>
              <a:defRPr sz="1200"/>
            </a:lvl8pPr>
            <a:lvl9pPr marL="4875987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B5A4E6-C319-40D8-A013-ADC9CE5F6C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671D5-AFD1-4600-87B8-EC0E16363B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7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EC464E-0AD6-4415-BA10-97E2DFF164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59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99" indent="0">
              <a:buNone/>
              <a:defRPr sz="3699"/>
            </a:lvl2pPr>
            <a:lvl3pPr marL="1218996" indent="0">
              <a:buNone/>
              <a:defRPr sz="3199"/>
            </a:lvl3pPr>
            <a:lvl4pPr marL="1828495" indent="0">
              <a:buNone/>
              <a:defRPr sz="2699"/>
            </a:lvl4pPr>
            <a:lvl5pPr marL="2437993" indent="0">
              <a:buNone/>
              <a:defRPr sz="2699"/>
            </a:lvl5pPr>
            <a:lvl6pPr marL="3047492" indent="0">
              <a:buNone/>
              <a:defRPr sz="2699"/>
            </a:lvl6pPr>
            <a:lvl7pPr marL="3656990" indent="0">
              <a:buNone/>
              <a:defRPr sz="2699"/>
            </a:lvl7pPr>
            <a:lvl8pPr marL="4266488" indent="0">
              <a:buNone/>
              <a:defRPr sz="2699"/>
            </a:lvl8pPr>
            <a:lvl9pPr marL="4875987" indent="0">
              <a:buNone/>
              <a:defRPr sz="2699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3"/>
          </a:xfrm>
        </p:spPr>
        <p:txBody>
          <a:bodyPr/>
          <a:lstStyle>
            <a:lvl1pPr marL="0" indent="0">
              <a:buNone/>
              <a:defRPr sz="1899"/>
            </a:lvl1pPr>
            <a:lvl2pPr marL="609499" indent="0">
              <a:buNone/>
              <a:defRPr sz="1600"/>
            </a:lvl2pPr>
            <a:lvl3pPr marL="1218996" indent="0">
              <a:buNone/>
              <a:defRPr sz="1300"/>
            </a:lvl3pPr>
            <a:lvl4pPr marL="1828495" indent="0">
              <a:buNone/>
              <a:defRPr sz="1200"/>
            </a:lvl4pPr>
            <a:lvl5pPr marL="2437993" indent="0">
              <a:buNone/>
              <a:defRPr sz="1200"/>
            </a:lvl5pPr>
            <a:lvl6pPr marL="3047492" indent="0">
              <a:buNone/>
              <a:defRPr sz="1200"/>
            </a:lvl6pPr>
            <a:lvl7pPr marL="3656990" indent="0">
              <a:buNone/>
              <a:defRPr sz="1200"/>
            </a:lvl7pPr>
            <a:lvl8pPr marL="4266488" indent="0">
              <a:buNone/>
              <a:defRPr sz="1200"/>
            </a:lvl8pPr>
            <a:lvl9pPr marL="4875987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BA9EC3-8F2A-441F-92ED-8343FE643A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6B163-F42F-4558-B02B-D3FE901361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77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105FB-8F6F-4AB0-98BB-C8F385EFA8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C4B0C-5B1C-4D2D-BC6C-401DA1BA2B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14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15226D-37F7-4585-B0E5-998238FB0C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BA8B8-A5A1-467E-AAA9-A273952E3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5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6" y="4406901"/>
            <a:ext cx="10363200" cy="1362075"/>
          </a:xfrm>
        </p:spPr>
        <p:txBody>
          <a:bodyPr anchor="t"/>
          <a:lstStyle>
            <a:lvl1pPr algn="l">
              <a:defRPr sz="5298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6" y="2906713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99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996" indent="0">
              <a:buNone/>
              <a:defRPr sz="2099">
                <a:solidFill>
                  <a:schemeClr val="tx1">
                    <a:tint val="75000"/>
                  </a:schemeClr>
                </a:solidFill>
              </a:defRPr>
            </a:lvl3pPr>
            <a:lvl4pPr marL="1828495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4pPr>
            <a:lvl5pPr marL="2437993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5pPr>
            <a:lvl6pPr marL="3047492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6pPr>
            <a:lvl7pPr marL="3656990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7pPr>
            <a:lvl8pPr marL="4266488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8pPr>
            <a:lvl9pPr marL="4875987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FA08A7-6D8D-4636-B845-1D0DFA53E4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28155-2C58-4376-9E9F-B37F8CBA56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77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699"/>
            </a:lvl1pPr>
            <a:lvl2pPr>
              <a:defRPr sz="3199"/>
            </a:lvl2pPr>
            <a:lvl3pPr>
              <a:defRPr sz="26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699"/>
            </a:lvl1pPr>
            <a:lvl2pPr>
              <a:defRPr sz="3199"/>
            </a:lvl2pPr>
            <a:lvl3pPr>
              <a:defRPr sz="26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4BAC78-499E-4754-9BE2-C1A52414E0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A2EFB-B466-4B93-8DD8-6B8D17B459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73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99" indent="0">
              <a:buNone/>
              <a:defRPr sz="2699" b="1"/>
            </a:lvl2pPr>
            <a:lvl3pPr marL="1218996" indent="0">
              <a:buNone/>
              <a:defRPr sz="2399" b="1"/>
            </a:lvl3pPr>
            <a:lvl4pPr marL="1828495" indent="0">
              <a:buNone/>
              <a:defRPr sz="2099" b="1"/>
            </a:lvl4pPr>
            <a:lvl5pPr marL="2437993" indent="0">
              <a:buNone/>
              <a:defRPr sz="2099" b="1"/>
            </a:lvl5pPr>
            <a:lvl6pPr marL="3047492" indent="0">
              <a:buNone/>
              <a:defRPr sz="2099" b="1"/>
            </a:lvl6pPr>
            <a:lvl7pPr marL="3656990" indent="0">
              <a:buNone/>
              <a:defRPr sz="2099" b="1"/>
            </a:lvl7pPr>
            <a:lvl8pPr marL="4266488" indent="0">
              <a:buNone/>
              <a:defRPr sz="2099" b="1"/>
            </a:lvl8pPr>
            <a:lvl9pPr marL="4875987" indent="0">
              <a:buNone/>
              <a:defRPr sz="209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4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99" indent="0">
              <a:buNone/>
              <a:defRPr sz="2699" b="1"/>
            </a:lvl2pPr>
            <a:lvl3pPr marL="1218996" indent="0">
              <a:buNone/>
              <a:defRPr sz="2399" b="1"/>
            </a:lvl3pPr>
            <a:lvl4pPr marL="1828495" indent="0">
              <a:buNone/>
              <a:defRPr sz="2099" b="1"/>
            </a:lvl4pPr>
            <a:lvl5pPr marL="2437993" indent="0">
              <a:buNone/>
              <a:defRPr sz="2099" b="1"/>
            </a:lvl5pPr>
            <a:lvl6pPr marL="3047492" indent="0">
              <a:buNone/>
              <a:defRPr sz="2099" b="1"/>
            </a:lvl6pPr>
            <a:lvl7pPr marL="3656990" indent="0">
              <a:buNone/>
              <a:defRPr sz="2099" b="1"/>
            </a:lvl7pPr>
            <a:lvl8pPr marL="4266488" indent="0">
              <a:buNone/>
              <a:defRPr sz="2099" b="1"/>
            </a:lvl8pPr>
            <a:lvl9pPr marL="4875987" indent="0">
              <a:buNone/>
              <a:defRPr sz="209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4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24C26A-1E1C-41A3-A314-EDA5E0868D1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2DFC3-A927-4FD5-998D-5FEF529FDC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129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9B0D98-2D5B-4524-9224-D9A7BCD26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E66FA-4276-447F-A3C7-9121683CB1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35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D89B3A-27FE-46A5-93A2-569807B4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4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4"/>
          </a:xfrm>
        </p:spPr>
        <p:txBody>
          <a:bodyPr/>
          <a:lstStyle>
            <a:lvl1pPr>
              <a:defRPr sz="4299"/>
            </a:lvl1pPr>
            <a:lvl2pPr>
              <a:defRPr sz="36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4" y="1435104"/>
            <a:ext cx="4011084" cy="4691063"/>
          </a:xfrm>
        </p:spPr>
        <p:txBody>
          <a:bodyPr/>
          <a:lstStyle>
            <a:lvl1pPr marL="0" indent="0">
              <a:buNone/>
              <a:defRPr sz="1899"/>
            </a:lvl1pPr>
            <a:lvl2pPr marL="609499" indent="0">
              <a:buNone/>
              <a:defRPr sz="1600"/>
            </a:lvl2pPr>
            <a:lvl3pPr marL="1218996" indent="0">
              <a:buNone/>
              <a:defRPr sz="1300"/>
            </a:lvl3pPr>
            <a:lvl4pPr marL="1828495" indent="0">
              <a:buNone/>
              <a:defRPr sz="1200"/>
            </a:lvl4pPr>
            <a:lvl5pPr marL="2437993" indent="0">
              <a:buNone/>
              <a:defRPr sz="1200"/>
            </a:lvl5pPr>
            <a:lvl6pPr marL="3047492" indent="0">
              <a:buNone/>
              <a:defRPr sz="1200"/>
            </a:lvl6pPr>
            <a:lvl7pPr marL="3656990" indent="0">
              <a:buNone/>
              <a:defRPr sz="1200"/>
            </a:lvl7pPr>
            <a:lvl8pPr marL="4266488" indent="0">
              <a:buNone/>
              <a:defRPr sz="1200"/>
            </a:lvl8pPr>
            <a:lvl9pPr marL="4875987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B5A4E6-C319-40D8-A013-ADC9CE5F6C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671D5-AFD1-4600-87B8-EC0E16363B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75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99" indent="0">
              <a:buNone/>
              <a:defRPr sz="3699"/>
            </a:lvl2pPr>
            <a:lvl3pPr marL="1218996" indent="0">
              <a:buNone/>
              <a:defRPr sz="3199"/>
            </a:lvl3pPr>
            <a:lvl4pPr marL="1828495" indent="0">
              <a:buNone/>
              <a:defRPr sz="2699"/>
            </a:lvl4pPr>
            <a:lvl5pPr marL="2437993" indent="0">
              <a:buNone/>
              <a:defRPr sz="2699"/>
            </a:lvl5pPr>
            <a:lvl6pPr marL="3047492" indent="0">
              <a:buNone/>
              <a:defRPr sz="2699"/>
            </a:lvl6pPr>
            <a:lvl7pPr marL="3656990" indent="0">
              <a:buNone/>
              <a:defRPr sz="2699"/>
            </a:lvl7pPr>
            <a:lvl8pPr marL="4266488" indent="0">
              <a:buNone/>
              <a:defRPr sz="2699"/>
            </a:lvl8pPr>
            <a:lvl9pPr marL="4875987" indent="0">
              <a:buNone/>
              <a:defRPr sz="2699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3"/>
          </a:xfrm>
        </p:spPr>
        <p:txBody>
          <a:bodyPr/>
          <a:lstStyle>
            <a:lvl1pPr marL="0" indent="0">
              <a:buNone/>
              <a:defRPr sz="1899"/>
            </a:lvl1pPr>
            <a:lvl2pPr marL="609499" indent="0">
              <a:buNone/>
              <a:defRPr sz="1600"/>
            </a:lvl2pPr>
            <a:lvl3pPr marL="1218996" indent="0">
              <a:buNone/>
              <a:defRPr sz="1300"/>
            </a:lvl3pPr>
            <a:lvl4pPr marL="1828495" indent="0">
              <a:buNone/>
              <a:defRPr sz="1200"/>
            </a:lvl4pPr>
            <a:lvl5pPr marL="2437993" indent="0">
              <a:buNone/>
              <a:defRPr sz="1200"/>
            </a:lvl5pPr>
            <a:lvl6pPr marL="3047492" indent="0">
              <a:buNone/>
              <a:defRPr sz="1200"/>
            </a:lvl6pPr>
            <a:lvl7pPr marL="3656990" indent="0">
              <a:buNone/>
              <a:defRPr sz="1200"/>
            </a:lvl7pPr>
            <a:lvl8pPr marL="4266488" indent="0">
              <a:buNone/>
              <a:defRPr sz="1200"/>
            </a:lvl8pPr>
            <a:lvl9pPr marL="4875987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BA9EC3-8F2A-441F-92ED-8343FE643A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6B163-F42F-4558-B02B-D3FE901361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7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36" tIns="60968" rIns="121936" bIns="60968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121936" tIns="60968" rIns="121936" bIns="6096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2" y="6356350"/>
            <a:ext cx="2844800" cy="365125"/>
          </a:xfrm>
          <a:prstGeom prst="rect">
            <a:avLst/>
          </a:prstGeom>
        </p:spPr>
        <p:txBody>
          <a:bodyPr vert="horz" lIns="121936" tIns="60968" rIns="121936" bIns="6096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47C2EE-1A9C-45A3-BC42-EFAC50FE78F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10.11.2023</a:t>
            </a:fld>
            <a:endParaRPr lang="ru-RU" dirty="0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121936" tIns="60968" rIns="121936" bIns="6096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121936" tIns="60968" rIns="121936" bIns="6096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C122BA-4C5C-4491-A08D-C4920A45C1FD}" type="slidenum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41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1218996" rtl="0" eaLnBrk="1" latinLnBrk="0" hangingPunct="1">
        <a:spcBef>
          <a:spcPct val="0"/>
        </a:spcBef>
        <a:buNone/>
        <a:defRPr sz="1699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24" indent="-457124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434" indent="-380937" algn="l" defTabSz="1218996" rtl="0" eaLnBrk="1" latinLnBrk="0" hangingPunct="1">
        <a:spcBef>
          <a:spcPct val="20000"/>
        </a:spcBef>
        <a:buFont typeface="Arial" panose="020B0604020202020204" pitchFamily="34" charset="0"/>
        <a:buChar char="–"/>
        <a:defRPr sz="3699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746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244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2743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242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738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1237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735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996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99" algn="l" defTabSz="1218996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6" algn="l" defTabSz="1218996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495" algn="l" defTabSz="1218996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993" algn="l" defTabSz="1218996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492" algn="l" defTabSz="1218996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990" algn="l" defTabSz="1218996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488" algn="l" defTabSz="1218996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987" algn="l" defTabSz="1218996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36" tIns="60968" rIns="121936" bIns="60968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121936" tIns="60968" rIns="121936" bIns="6096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2" y="6356350"/>
            <a:ext cx="2844800" cy="365125"/>
          </a:xfrm>
          <a:prstGeom prst="rect">
            <a:avLst/>
          </a:prstGeom>
        </p:spPr>
        <p:txBody>
          <a:bodyPr vert="horz" lIns="121936" tIns="60968" rIns="121936" bIns="6096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121936" tIns="60968" rIns="121936" bIns="6096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121936" tIns="60968" rIns="121936" bIns="6096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C122BA-4C5C-4491-A08D-C4920A45C1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0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1218996" rtl="0" eaLnBrk="1" latinLnBrk="0" hangingPunct="1">
        <a:spcBef>
          <a:spcPct val="0"/>
        </a:spcBef>
        <a:buNone/>
        <a:defRPr sz="1699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24" indent="-457124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434" indent="-380937" algn="l" defTabSz="1218996" rtl="0" eaLnBrk="1" latinLnBrk="0" hangingPunct="1">
        <a:spcBef>
          <a:spcPct val="20000"/>
        </a:spcBef>
        <a:buFont typeface="Arial" panose="020B0604020202020204" pitchFamily="34" charset="0"/>
        <a:buChar char="–"/>
        <a:defRPr sz="3699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746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244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2743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242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738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1237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735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996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99" algn="l" defTabSz="1218996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6" algn="l" defTabSz="1218996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495" algn="l" defTabSz="1218996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993" algn="l" defTabSz="1218996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492" algn="l" defTabSz="1218996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990" algn="l" defTabSz="1218996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488" algn="l" defTabSz="1218996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987" algn="l" defTabSz="1218996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hdphoto" Target="../media/hdphoto3.wdp"/><Relationship Id="rId5" Type="http://schemas.openxmlformats.org/officeDocument/2006/relationships/diagramColors" Target="../diagrams/colors1.xml"/><Relationship Id="rId10" Type="http://schemas.openxmlformats.org/officeDocument/2006/relationships/image" Target="../media/image21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0.png"/><Relationship Id="rId1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microsoft.com/office/2007/relationships/hdphoto" Target="../media/hdphoto4.wdp"/><Relationship Id="rId10" Type="http://schemas.openxmlformats.org/officeDocument/2006/relationships/image" Target="../media/image32.jpg"/><Relationship Id="rId4" Type="http://schemas.openxmlformats.org/officeDocument/2006/relationships/image" Target="../media/image27.pn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-27212" y="2277172"/>
            <a:ext cx="12192000" cy="2308294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СОВЕЩАНИЕ С РУКОВОДИТЕЛЯМИ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</a:t>
            </a:r>
            <a:br>
              <a:rPr lang="ru-RU" sz="3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 </a:t>
            </a:r>
            <a:endParaRPr lang="ru-RU" sz="3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4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-1" y="791699"/>
            <a:ext cx="12192001" cy="457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</a:pPr>
            <a:endParaRPr lang="ru-RU" sz="2399">
              <a:solidFill>
                <a:prstClr val="white"/>
              </a:solidFill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0" y="247838"/>
            <a:ext cx="12192000" cy="369173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</a:pPr>
            <a:r>
              <a:rPr lang="ru-RU" sz="1799" dirty="0">
                <a:solidFill>
                  <a:prstClr val="white"/>
                </a:solidFill>
                <a:latin typeface="Arial" charset="0"/>
              </a:rPr>
              <a:t>РАЗВИТИЕ СИСТЕМЫ ИНКЛЮЗИВНОГО ОБРАЗОВАНИЯ</a:t>
            </a:r>
            <a:endParaRPr lang="ru-RU" sz="1799" dirty="0" smtClean="0">
              <a:solidFill>
                <a:prstClr val="white"/>
              </a:solidFill>
              <a:latin typeface="Arial" charset="0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953174297"/>
              </p:ext>
            </p:extLst>
          </p:nvPr>
        </p:nvGraphicFramePr>
        <p:xfrm>
          <a:off x="865041" y="179844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358" y="2980863"/>
            <a:ext cx="1136996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C:\Users\PC\Desktop\Скриншот 30-11-2021 16261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099" y="2981094"/>
            <a:ext cx="1377864" cy="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240" y="2958777"/>
            <a:ext cx="808778" cy="6458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032" b="89032" l="16500" r="71500"/>
                    </a14:imgEffect>
                  </a14:imgLayer>
                </a14:imgProps>
              </a:ext>
            </a:extLst>
          </a:blip>
          <a:srcRect l="15991" r="26619"/>
          <a:stretch/>
        </p:blipFill>
        <p:spPr>
          <a:xfrm>
            <a:off x="5542954" y="2831694"/>
            <a:ext cx="666461" cy="90000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964420" y="1145568"/>
            <a:ext cx="7929242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3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776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316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7552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1940" algn="l" defTabSz="1088776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6328" algn="l" defTabSz="1088776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10716" algn="l" defTabSz="1088776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5104" algn="l" defTabSz="1088776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РАЗВИТИЯ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инклюзивного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образования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Башкортостан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206814" y="4822807"/>
            <a:ext cx="1920000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6" descr="https://sun9-67.userapi.com/impg/CJCaIzexjgaWBOhlxbQRdEhtytLw_5iyfSQmhw/DnBL0JqCvdU.jpg?size=1024x768&amp;quality=96&amp;sign=87c73598186e0332dba6ce2fe275537a&amp;type=album"/>
          <p:cNvPicPr>
            <a:picLocks noChangeAspect="1" noChangeArrowheads="1"/>
          </p:cNvPicPr>
          <p:nvPr/>
        </p:nvPicPr>
        <p:blipFill>
          <a:blip r:embed="rId13" cstate="print">
            <a:extLst/>
          </a:blip>
          <a:srcRect/>
          <a:stretch>
            <a:fillRect/>
          </a:stretch>
        </p:blipFill>
        <p:spPr bwMode="auto">
          <a:xfrm>
            <a:off x="9155094" y="1625897"/>
            <a:ext cx="2023441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7" name="Picture 4" descr="https://sun9-51.userapi.com/impg/wwYn-t1FVZFYbX78ctjvPd-aARPAgW4OCr8yAw/rwbG5W2DY9g.jpg?size=807x1080&amp;quality=96&amp;sign=0e0e3fcb293eb84ecc769130036a8352&amp;type=album"/>
          <p:cNvPicPr>
            <a:picLocks noChangeAspect="1" noChangeArrowheads="1"/>
          </p:cNvPicPr>
          <p:nvPr/>
        </p:nvPicPr>
        <p:blipFill rotWithShape="1">
          <a:blip r:embed="rId14" cstate="print">
            <a:extLst/>
          </a:blip>
          <a:srcRect t="31061" b="11040"/>
          <a:stretch/>
        </p:blipFill>
        <p:spPr bwMode="auto">
          <a:xfrm>
            <a:off x="9711050" y="3224352"/>
            <a:ext cx="1858426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8971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1" y="261473"/>
            <a:ext cx="12192000" cy="369230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</a:pPr>
            <a:r>
              <a:rPr lang="ru-RU" sz="1799" dirty="0">
                <a:solidFill>
                  <a:prstClr val="white"/>
                </a:solidFill>
                <a:latin typeface="Arial" charset="0"/>
              </a:rPr>
              <a:t>РАЗВИТИЕ ЧЕМПИОНАТНОГО ДВИЖЕНИЯ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318158" y="1047695"/>
            <a:ext cx="5793310" cy="92333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defTabSz="914126">
              <a:defRPr/>
            </a:pP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Чемпионат по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профессиональному </a:t>
            </a:r>
            <a:endParaRPr lang="ru-RU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126">
              <a:defRPr/>
            </a:pP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мастерству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«Профессионалы», </a:t>
            </a:r>
            <a:endParaRPr lang="ru-RU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126">
              <a:defRPr/>
            </a:pP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Чемпионат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высоких технологий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6058055" y="1030983"/>
            <a:ext cx="5793310" cy="92294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defTabSz="914126">
              <a:defRPr/>
            </a:pPr>
            <a:r>
              <a:rPr lang="ru-RU" sz="1799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чемпионат </a:t>
            </a:r>
            <a:r>
              <a:rPr lang="ru-RU" sz="1799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799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99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</a:t>
            </a:r>
            <a:r>
              <a:rPr lang="ru-RU" sz="1799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мастерства </a:t>
            </a:r>
            <a:r>
              <a:rPr lang="ru-RU" sz="1799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799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99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инвалидов и лиц с ОВЗ «Абилимпикс</a:t>
            </a:r>
            <a:r>
              <a:rPr lang="ru-RU" sz="1799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-1" y="791699"/>
            <a:ext cx="12192001" cy="457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</a:pPr>
            <a:endParaRPr lang="ru-RU" sz="2399">
              <a:solidFill>
                <a:prstClr val="white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3" b="3399"/>
          <a:stretch/>
        </p:blipFill>
        <p:spPr>
          <a:xfrm>
            <a:off x="6111468" y="4583362"/>
            <a:ext cx="2971161" cy="1798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7407" t="14614" b="4438"/>
          <a:stretch/>
        </p:blipFill>
        <p:spPr bwMode="auto">
          <a:xfrm>
            <a:off x="7648576" y="2417181"/>
            <a:ext cx="4069636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" name="Picture 12" descr="https://downloader.disk.yandex.ru/preview/ef50a570d1e8b740807d74523c3559d7c310a02290ebdb9d037e51d1116856d2/6389c3ca/L4m4vrX9zcsJRdXy3kHEKxytCauYRaXyp6gKDfv5A5cIbWbG-rd8FoeJQWbTq5GaZZSWXtMO-CX_Kf5hW9cqgQ%3D%3D?uid=0&amp;filename=%D1%84%D0%BE%D1%82%D0%BE%D0%B3%D1%80%D0%B0%D1%84-%D1%80%D0%B5%D0%BF%D0%BE%D1%80%D1%82%D0%B5%D1%80%20%D1%81%D1%82%D1%83%D0%B4%D0%B5%D0%BD%D1%824.jpg&amp;disposition=inline&amp;hash=&amp;limit=0&amp;content_type=image%2Fjpeg&amp;owner_uid=0&amp;tknv=v2&amp;size=1903x9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211" y="4583362"/>
            <a:ext cx="24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photo1633610693-_3__1000_fitted_to_width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5" b="6911"/>
          <a:stretch/>
        </p:blipFill>
        <p:spPr bwMode="auto">
          <a:xfrm>
            <a:off x="6111468" y="2417181"/>
            <a:ext cx="1337082" cy="1974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Ð ÐÐ°Ð·Ð°Ð½Ð¸ Ð·Ð°Ð²ÐµÑÑÐ¸Ð»Ð°ÑÑ ÑÐµÑÐµÐ¼Ð¾Ð½Ð¸Ñ Ð·Ð°ÐºÑÑÑÐ¸Ñ Ð¤Ð¸Ð½Ð°Ð»Ð° VII ÐÐ°ÑÐ¸Ð¾Ð½Ð°Ð»ÑÐ½Ð¾Ð³Ð¾ ÑÐµÐ¼Ð¿Ð¸Ð¾Ð½Ð°ÑÐ°  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24"/>
          <a:stretch>
            <a:fillRect/>
          </a:stretch>
        </p:blipFill>
        <p:spPr bwMode="auto">
          <a:xfrm>
            <a:off x="2196377" y="4583362"/>
            <a:ext cx="3424985" cy="179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756" y="2417181"/>
            <a:ext cx="1972606" cy="1972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9" r="13440"/>
          <a:stretch/>
        </p:blipFill>
        <p:spPr>
          <a:xfrm>
            <a:off x="742949" y="4583362"/>
            <a:ext cx="1276351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2417181"/>
            <a:ext cx="2715305" cy="1970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657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 flipV="1">
            <a:off x="6486525" y="1283465"/>
            <a:ext cx="4781550" cy="1139260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>
            <a:solidFill>
              <a:srgbClr val="8FE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</a:pPr>
            <a:endParaRPr lang="ru-RU" sz="2399">
              <a:solidFill>
                <a:prstClr val="white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57250" y="1283465"/>
            <a:ext cx="4781550" cy="1139260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>
            <a:solidFill>
              <a:srgbClr val="8FE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</a:pPr>
            <a:endParaRPr lang="ru-RU" sz="2399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" y="791699"/>
            <a:ext cx="12192001" cy="457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</a:pPr>
            <a:endParaRPr lang="ru-RU" sz="2399">
              <a:solidFill>
                <a:prstClr val="white"/>
              </a:solidFill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1" y="231797"/>
            <a:ext cx="12192000" cy="369173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</a:pPr>
            <a:r>
              <a:rPr lang="ru-RU" sz="1799" dirty="0" smtClean="0">
                <a:solidFill>
                  <a:prstClr val="white"/>
                </a:solidFill>
                <a:latin typeface="Arial" charset="0"/>
              </a:rPr>
              <a:t>РЕГИОНАЛЬНЫЕ ПРОЕКТЫ, РЕАЛИЗУЕМЫЕ В 2023 ГОДУ </a:t>
            </a:r>
            <a:endParaRPr lang="ru-RU" sz="1799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9176" y="1404560"/>
            <a:ext cx="4486274" cy="922915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126" fontAlgn="base">
              <a:spcBef>
                <a:spcPct val="0"/>
              </a:spcBef>
              <a:spcAft>
                <a:spcPts val="1799"/>
              </a:spcAft>
            </a:pPr>
            <a:r>
              <a:rPr lang="ru-RU" sz="17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799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омплексный </a:t>
            </a:r>
            <a:r>
              <a:rPr lang="ru-RU" sz="1799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 </a:t>
            </a:r>
            <a:r>
              <a:rPr lang="ru-RU" sz="1799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учебных корпусов и общежитий колледжей</a:t>
            </a:r>
            <a:endParaRPr lang="ru-RU" sz="1799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48451" y="1404560"/>
            <a:ext cx="4619624" cy="877133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126" fontAlgn="base">
              <a:spcBef>
                <a:spcPct val="0"/>
              </a:spcBef>
              <a:spcAft>
                <a:spcPts val="1799"/>
              </a:spcAft>
            </a:pPr>
            <a:r>
              <a:rPr lang="ru-RU" sz="17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Присуждение </a:t>
            </a:r>
            <a:r>
              <a:rPr lang="ru-RU" sz="17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гранта преподавателям, мастерам производственного обучения колледжей, увеличение до 20 единиц</a:t>
            </a:r>
            <a:endParaRPr lang="ru-RU" sz="17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 flipH="1">
            <a:off x="857250" y="2868784"/>
            <a:ext cx="4781550" cy="1310024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>
            <a:solidFill>
              <a:srgbClr val="8FE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</a:pPr>
            <a:endParaRPr lang="ru-RU" sz="2399">
              <a:solidFill>
                <a:prstClr val="white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 flipH="1" flipV="1">
            <a:off x="6486525" y="2868784"/>
            <a:ext cx="4781550" cy="1240644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>
            <a:solidFill>
              <a:srgbClr val="8FE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</a:pPr>
            <a:endParaRPr lang="ru-RU" sz="2399">
              <a:solidFill>
                <a:prstClr val="white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857250" y="4454103"/>
            <a:ext cx="4781550" cy="1422822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>
            <a:solidFill>
              <a:srgbClr val="8FE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</a:pPr>
            <a:endParaRPr lang="ru-RU" sz="2399">
              <a:solidFill>
                <a:prstClr val="white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 flipV="1">
            <a:off x="6486525" y="4454103"/>
            <a:ext cx="4781550" cy="1422822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>
            <a:solidFill>
              <a:srgbClr val="8FE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</a:pPr>
            <a:endParaRPr lang="ru-RU" sz="2399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9176" y="2909643"/>
            <a:ext cx="4486274" cy="1199785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126" fontAlgn="base">
              <a:spcBef>
                <a:spcPct val="0"/>
              </a:spcBef>
              <a:spcAft>
                <a:spcPts val="1799"/>
              </a:spcAft>
            </a:pPr>
            <a:r>
              <a:rPr lang="ru-RU" sz="1799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Гранты колледжам в целях модернизации </a:t>
            </a:r>
            <a:r>
              <a:rPr lang="ru-RU" sz="1799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</a:t>
            </a:r>
            <a:r>
              <a:rPr lang="ru-RU" sz="1799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материально-технической базы </a:t>
            </a:r>
            <a:r>
              <a:rPr lang="ru-RU" sz="1799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7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размере </a:t>
            </a:r>
            <a:r>
              <a:rPr lang="ru-RU" sz="1799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sz="17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рублей </a:t>
            </a:r>
            <a:r>
              <a:rPr lang="ru-RU" sz="1799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7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колледжам</a:t>
            </a:r>
            <a:endParaRPr lang="ru-RU" sz="1799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34163" y="2976955"/>
            <a:ext cx="4486274" cy="922915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126" fontAlgn="base">
              <a:spcBef>
                <a:spcPct val="0"/>
              </a:spcBef>
              <a:spcAft>
                <a:spcPts val="1799"/>
              </a:spcAft>
            </a:pPr>
            <a:r>
              <a:rPr lang="ru-RU" sz="1799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Рейтинг эффективности деятельности колледжей </a:t>
            </a:r>
            <a:r>
              <a:rPr lang="ru-RU" sz="1799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гранты </a:t>
            </a:r>
            <a:br>
              <a:rPr lang="ru-RU" sz="1799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99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размере 1 млн. рублей 5 колледжам</a:t>
            </a:r>
            <a:endParaRPr lang="ru-RU" sz="1799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48451" y="4636499"/>
            <a:ext cx="4471986" cy="1077188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126" fontAlgn="base">
              <a:spcBef>
                <a:spcPct val="0"/>
              </a:spcBef>
              <a:spcAft>
                <a:spcPts val="1799"/>
              </a:spcAft>
            </a:pPr>
            <a:r>
              <a:rPr lang="ru-RU" sz="1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грантов Главы Республики Башкортостан </a:t>
            </a:r>
            <a:r>
              <a:rPr 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достижения в области СПО по итогам года в размере 1 млн. рублей</a:t>
            </a:r>
            <a:endParaRPr 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04888" y="4562275"/>
            <a:ext cx="4486274" cy="1199785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126" fontAlgn="base">
              <a:spcBef>
                <a:spcPct val="0"/>
              </a:spcBef>
              <a:spcAft>
                <a:spcPts val="1799"/>
              </a:spcAft>
            </a:pPr>
            <a:r>
              <a:rPr lang="ru-RU" sz="1799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стипендий </a:t>
            </a:r>
            <a:r>
              <a:rPr lang="ru-RU" sz="1799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Главы Республики Башкортостан и стипендий имени </a:t>
            </a:r>
            <a:r>
              <a:rPr lang="ru-RU" sz="1799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Мифтахетдина</a:t>
            </a:r>
            <a:r>
              <a:rPr lang="ru-RU" sz="1799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99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Акмуллы</a:t>
            </a:r>
            <a:r>
              <a:rPr lang="ru-RU" sz="1799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5 тыс. рублей</a:t>
            </a:r>
            <a:endParaRPr lang="ru-RU" sz="1799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87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36864" y="4125920"/>
            <a:ext cx="8850557" cy="815551"/>
          </a:xfrm>
          <a:prstGeom prst="rect">
            <a:avLst/>
          </a:prstGeom>
        </p:spPr>
        <p:txBody>
          <a:bodyPr wrap="square" lIns="121864" tIns="60932" rIns="121864" bIns="60932">
            <a:spAutoFit/>
          </a:bodyPr>
          <a:lstStyle/>
          <a:p>
            <a:pPr defTabSz="1218590"/>
            <a:r>
              <a:rPr lang="ru-RU" sz="4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Ильдар Маратович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92324" y="5210180"/>
            <a:ext cx="6827495" cy="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54" tIns="60927" rIns="121854" bIns="60927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defTabSz="1218590" eaLnBrk="1" hangingPunct="1"/>
            <a:r>
              <a:rPr lang="ru-RU" sz="19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МИНИСТР ОБРАЗОВАНИЯ И НАУКИ</a:t>
            </a:r>
          </a:p>
          <a:p>
            <a:pPr defTabSz="1218590" eaLnBrk="1" hangingPunct="1"/>
            <a:r>
              <a:rPr lang="ru-RU" sz="19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РЕСПУБЛИКИ БАШКОРТОСТАН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92322" y="5169731"/>
            <a:ext cx="676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336864" y="3112974"/>
            <a:ext cx="7621132" cy="104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54" tIns="60927" rIns="121854" bIns="60927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defTabSz="1218590" eaLnBrk="1" hangingPunct="1"/>
            <a:r>
              <a:rPr lang="ru-RU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МАВЛЕТБЕРДИН</a:t>
            </a:r>
            <a:endParaRPr lang="ru-R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36880" y="1132913"/>
            <a:ext cx="11518281" cy="129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3" tIns="45617" rIns="91253" bIns="45617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векторы развития </a:t>
            </a:r>
            <a:endParaRPr lang="ru-RU" sz="2899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99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</a:t>
            </a:r>
            <a:r>
              <a:rPr lang="ru-RU" sz="28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среднего профессионального образования Республики </a:t>
            </a:r>
            <a:r>
              <a:rPr lang="ru-RU" sz="2899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Башкортостан</a:t>
            </a:r>
            <a:endParaRPr lang="ru-RU" sz="2899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65"/>
          <a:stretch/>
        </p:blipFill>
        <p:spPr>
          <a:xfrm>
            <a:off x="7535787" y="1589432"/>
            <a:ext cx="4656216" cy="526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21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-1" y="791699"/>
            <a:ext cx="12192001" cy="457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</a:pPr>
            <a:endParaRPr lang="ru-RU" sz="2399">
              <a:solidFill>
                <a:prstClr val="white"/>
              </a:solidFill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1" y="117497"/>
            <a:ext cx="12192000" cy="646157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</a:pPr>
            <a:r>
              <a:rPr lang="ru-RU" sz="1799" dirty="0">
                <a:solidFill>
                  <a:prstClr val="white"/>
                </a:solidFill>
                <a:latin typeface="Arial" charset="0"/>
              </a:rPr>
              <a:t>КОНКУРСНАЯ СИТУАЦИЯ </a:t>
            </a:r>
          </a:p>
          <a:p>
            <a:pPr defTabSz="914126" fontAlgn="base">
              <a:spcBef>
                <a:spcPct val="0"/>
              </a:spcBef>
              <a:spcAft>
                <a:spcPct val="0"/>
              </a:spcAft>
            </a:pPr>
            <a:r>
              <a:rPr lang="ru-RU" sz="1799" dirty="0">
                <a:solidFill>
                  <a:prstClr val="white"/>
                </a:solidFill>
                <a:latin typeface="Arial" charset="0"/>
              </a:rPr>
              <a:t>В ПРОФЕССИОНАЛЬНЫХ ОБРАЗОВАТЕЛЬНЫХ ОРГАНИЗАЦИЯХ РЕСПУБЛИКИ</a:t>
            </a:r>
            <a:endParaRPr lang="ru-RU" sz="1799" dirty="0" smtClean="0">
              <a:solidFill>
                <a:prstClr val="white"/>
              </a:solidFill>
              <a:latin typeface="Arial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40414220"/>
              </p:ext>
            </p:extLst>
          </p:nvPr>
        </p:nvGraphicFramePr>
        <p:xfrm>
          <a:off x="624979" y="1485578"/>
          <a:ext cx="4699513" cy="5004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705490" y="1881209"/>
            <a:ext cx="6312972" cy="446276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Информатика и вычислительная техника </a:t>
            </a:r>
            <a:endParaRPr lang="ru-RU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(до 30 человек на место</a:t>
            </a:r>
            <a:r>
              <a:rPr lang="ru-RU" b="1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b="1" dirty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  <a:p>
            <a:endParaRPr lang="ru-RU" sz="1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Медицина </a:t>
            </a:r>
            <a:r>
              <a:rPr lang="ru-RU" b="1" dirty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(до 22 человек на место</a:t>
            </a:r>
            <a:r>
              <a:rPr lang="ru-RU" b="1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b="1" dirty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  <a:p>
            <a:endParaRPr lang="ru-RU" sz="1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Юриспруденция </a:t>
            </a:r>
            <a:r>
              <a:rPr lang="ru-RU" b="1" dirty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(до 12 человек на место</a:t>
            </a:r>
            <a:r>
              <a:rPr lang="ru-RU" b="1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b="1" dirty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  <a:p>
            <a:endParaRPr lang="ru-RU" sz="1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Сервис </a:t>
            </a:r>
            <a:r>
              <a:rPr lang="ru-RU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 туризм</a:t>
            </a:r>
            <a:r>
              <a:rPr lang="ru-RU" b="1" dirty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 (до 10 человек на место)</a:t>
            </a:r>
          </a:p>
          <a:p>
            <a:endParaRPr lang="ru-RU" sz="1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Образование </a:t>
            </a:r>
            <a:r>
              <a:rPr lang="ru-RU" b="1" dirty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(до 15 человек на место)</a:t>
            </a:r>
          </a:p>
          <a:p>
            <a:endParaRPr lang="ru-RU" sz="1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Изобразительное </a:t>
            </a:r>
            <a:r>
              <a:rPr lang="ru-RU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 прикладные виды искусств</a:t>
            </a:r>
            <a:r>
              <a:rPr lang="ru-RU" b="1" dirty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 smtClean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b="1" dirty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до 15 человек на место)</a:t>
            </a:r>
          </a:p>
          <a:p>
            <a:endParaRPr lang="ru-RU" sz="1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Новая </a:t>
            </a:r>
            <a:r>
              <a:rPr lang="ru-RU" b="1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специальность </a:t>
            </a:r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– </a:t>
            </a:r>
          </a:p>
          <a:p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Эксплуатация </a:t>
            </a:r>
            <a:r>
              <a:rPr lang="ru-RU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беспилотных авиационных систем </a:t>
            </a:r>
            <a:endParaRPr lang="ru-RU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b="1" dirty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до 4 человек на место)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5705490" y="1131464"/>
            <a:ext cx="6181710" cy="469181"/>
          </a:xfrm>
          <a:prstGeom prst="round2DiagRect">
            <a:avLst>
              <a:gd name="adj1" fmla="val 0"/>
              <a:gd name="adj2" fmla="val 42620"/>
            </a:avLst>
          </a:prstGeom>
          <a:solidFill>
            <a:srgbClr val="087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</a:pPr>
            <a:endParaRPr lang="ru-RU" sz="2399">
              <a:solidFill>
                <a:prstClr val="white"/>
              </a:solidFill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>
            <a:spLocks noChangeAspect="1"/>
          </p:cNvSpPr>
          <p:nvPr/>
        </p:nvSpPr>
        <p:spPr>
          <a:xfrm>
            <a:off x="5417566" y="850900"/>
            <a:ext cx="287925" cy="287925"/>
          </a:xfrm>
          <a:prstGeom prst="round2DiagRect">
            <a:avLst>
              <a:gd name="adj1" fmla="val 0"/>
              <a:gd name="adj2" fmla="val 26338"/>
            </a:avLst>
          </a:prstGeom>
          <a:solidFill>
            <a:srgbClr val="8F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</a:pPr>
            <a:endParaRPr lang="ru-RU" sz="2399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80000" y="1142413"/>
            <a:ext cx="7023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Наиболее популярные направления подготовки</a:t>
            </a:r>
            <a:endParaRPr lang="ru-RU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589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60"/>
          <p:cNvSpPr/>
          <p:nvPr/>
        </p:nvSpPr>
        <p:spPr>
          <a:xfrm>
            <a:off x="719107" y="992546"/>
            <a:ext cx="10717570" cy="2711377"/>
          </a:xfrm>
          <a:custGeom>
            <a:avLst/>
            <a:gdLst/>
            <a:ahLst/>
            <a:cxnLst/>
            <a:rect l="l" t="t" r="r" b="b"/>
            <a:pathLst>
              <a:path w="7050405" h="3450590">
                <a:moveTo>
                  <a:pt x="0" y="117983"/>
                </a:moveTo>
                <a:lnTo>
                  <a:pt x="9272" y="72062"/>
                </a:lnTo>
                <a:lnTo>
                  <a:pt x="34559" y="34559"/>
                </a:lnTo>
                <a:lnTo>
                  <a:pt x="72062" y="9272"/>
                </a:lnTo>
                <a:lnTo>
                  <a:pt x="117982" y="0"/>
                </a:lnTo>
                <a:lnTo>
                  <a:pt x="6932040" y="0"/>
                </a:lnTo>
                <a:lnTo>
                  <a:pt x="6977961" y="9272"/>
                </a:lnTo>
                <a:lnTo>
                  <a:pt x="7015464" y="34559"/>
                </a:lnTo>
                <a:lnTo>
                  <a:pt x="7040751" y="72062"/>
                </a:lnTo>
                <a:lnTo>
                  <a:pt x="7050024" y="117983"/>
                </a:lnTo>
                <a:lnTo>
                  <a:pt x="7050024" y="3332353"/>
                </a:lnTo>
                <a:lnTo>
                  <a:pt x="7040751" y="3378273"/>
                </a:lnTo>
                <a:lnTo>
                  <a:pt x="7015464" y="3415776"/>
                </a:lnTo>
                <a:lnTo>
                  <a:pt x="6977961" y="3441063"/>
                </a:lnTo>
                <a:lnTo>
                  <a:pt x="6932040" y="3450336"/>
                </a:lnTo>
                <a:lnTo>
                  <a:pt x="117982" y="3450336"/>
                </a:lnTo>
                <a:lnTo>
                  <a:pt x="72062" y="3441063"/>
                </a:lnTo>
                <a:lnTo>
                  <a:pt x="34559" y="3415776"/>
                </a:lnTo>
                <a:lnTo>
                  <a:pt x="9272" y="3378273"/>
                </a:lnTo>
                <a:lnTo>
                  <a:pt x="0" y="3332353"/>
                </a:lnTo>
                <a:lnTo>
                  <a:pt x="0" y="1179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28575">
            <a:solidFill>
              <a:srgbClr val="3BB48E"/>
            </a:solidFill>
          </a:ln>
        </p:spPr>
        <p:txBody>
          <a:bodyPr wrap="square" lIns="0" tIns="0" rIns="0" bIns="0" rtlCol="0"/>
          <a:lstStyle/>
          <a:p>
            <a:endParaRPr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" y="791699"/>
            <a:ext cx="12192001" cy="457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</a:pPr>
            <a:endParaRPr lang="ru-RU" sz="2399">
              <a:solidFill>
                <a:prstClr val="white"/>
              </a:solidFill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1" y="231797"/>
            <a:ext cx="12192000" cy="369173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</a:pPr>
            <a:r>
              <a:rPr lang="ru-RU" sz="1799" dirty="0" smtClean="0">
                <a:solidFill>
                  <a:prstClr val="white"/>
                </a:solidFill>
                <a:latin typeface="Arial" charset="0"/>
              </a:rPr>
              <a:t>ФЕДЕРАЛЬНЫЙ ПРОЕКТ «</a:t>
            </a:r>
            <a:r>
              <a:rPr lang="ru-RU" sz="1799" dirty="0">
                <a:solidFill>
                  <a:prstClr val="white"/>
                </a:solidFill>
                <a:latin typeface="Arial" charset="0"/>
              </a:rPr>
              <a:t>ПРОФЕССИОНАЛИТЕТ</a:t>
            </a:r>
            <a:r>
              <a:rPr lang="ru-RU" sz="1799" dirty="0" smtClean="0">
                <a:solidFill>
                  <a:prstClr val="white"/>
                </a:solidFill>
                <a:latin typeface="Arial" charset="0"/>
              </a:rPr>
              <a:t>»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990150" y="1045843"/>
            <a:ext cx="1920213" cy="382925"/>
          </a:xfrm>
        </p:spPr>
        <p:txBody>
          <a:bodyPr>
            <a:noAutofit/>
          </a:bodyPr>
          <a:lstStyle/>
          <a:p>
            <a:pPr>
              <a:spcBef>
                <a:spcPts val="20"/>
              </a:spcBef>
            </a:pPr>
            <a:r>
              <a:rPr lang="ru-RU" sz="2400" spc="40" dirty="0">
                <a:ea typeface="+mn-ea"/>
              </a:rPr>
              <a:t>70</a:t>
            </a:r>
            <a:r>
              <a:rPr lang="ru-RU" sz="1800" spc="47" dirty="0" smtClean="0"/>
              <a:t> кластеров</a:t>
            </a:r>
            <a:endParaRPr lang="ru-RU" sz="1800" dirty="0"/>
          </a:p>
        </p:txBody>
      </p:sp>
      <p:pic>
        <p:nvPicPr>
          <p:cNvPr id="5" name="object 2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3333" l="8257" r="9541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3344" y="1484831"/>
            <a:ext cx="432000" cy="384000"/>
          </a:xfrm>
          <a:prstGeom prst="rect">
            <a:avLst/>
          </a:prstGeom>
        </p:spPr>
      </p:pic>
      <p:sp>
        <p:nvSpPr>
          <p:cNvPr id="6" name="object 27"/>
          <p:cNvSpPr txBox="1"/>
          <p:nvPr/>
        </p:nvSpPr>
        <p:spPr>
          <a:xfrm>
            <a:off x="989741" y="1997803"/>
            <a:ext cx="102362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>
              <a:spcBef>
                <a:spcPts val="133"/>
              </a:spcBef>
            </a:pPr>
            <a:r>
              <a:rPr sz="800" spc="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</a:t>
            </a:r>
            <a:endParaRPr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7"/>
              </a:spcBef>
            </a:pPr>
            <a:r>
              <a:rPr sz="800" spc="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</a:t>
            </a:r>
            <a:endParaRPr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0171" y="1484831"/>
            <a:ext cx="432000" cy="384000"/>
          </a:xfrm>
          <a:prstGeom prst="rect">
            <a:avLst/>
          </a:prstGeom>
        </p:spPr>
      </p:pic>
      <p:sp>
        <p:nvSpPr>
          <p:cNvPr id="8" name="object 29"/>
          <p:cNvSpPr txBox="1"/>
          <p:nvPr/>
        </p:nvSpPr>
        <p:spPr>
          <a:xfrm>
            <a:off x="2229991" y="1997803"/>
            <a:ext cx="1051560" cy="1402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800" spc="1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Радиоэлектроника</a:t>
            </a:r>
            <a:endParaRPr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05188" y="1484831"/>
            <a:ext cx="432000" cy="384000"/>
          </a:xfrm>
          <a:prstGeom prst="rect">
            <a:avLst/>
          </a:prstGeom>
        </p:spPr>
      </p:pic>
      <p:sp>
        <p:nvSpPr>
          <p:cNvPr id="10" name="object 31"/>
          <p:cNvSpPr txBox="1"/>
          <p:nvPr/>
        </p:nvSpPr>
        <p:spPr>
          <a:xfrm>
            <a:off x="3483658" y="1997803"/>
            <a:ext cx="90254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indent="1693" algn="ctr">
              <a:spcBef>
                <a:spcPts val="133"/>
              </a:spcBef>
            </a:pPr>
            <a:r>
              <a:rPr sz="800" spc="1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Топливно- </a:t>
            </a:r>
            <a:r>
              <a:rPr sz="800" spc="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1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sz="800" spc="2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800" spc="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800" spc="2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800" spc="-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</a:t>
            </a:r>
            <a:r>
              <a:rPr sz="800" spc="2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</a:t>
            </a:r>
            <a:r>
              <a:rPr sz="800" spc="1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</a:t>
            </a:r>
            <a:r>
              <a:rPr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800" spc="2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  </a:t>
            </a:r>
            <a:r>
              <a:rPr sz="800" spc="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</a:t>
            </a:r>
            <a:endParaRPr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30205" y="1484831"/>
            <a:ext cx="432000" cy="504963"/>
          </a:xfrm>
          <a:prstGeom prst="rect">
            <a:avLst/>
          </a:prstGeom>
        </p:spPr>
      </p:pic>
      <p:sp>
        <p:nvSpPr>
          <p:cNvPr id="12" name="object 33"/>
          <p:cNvSpPr txBox="1"/>
          <p:nvPr/>
        </p:nvSpPr>
        <p:spPr>
          <a:xfrm>
            <a:off x="7489275" y="1997803"/>
            <a:ext cx="78824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82875" marR="6773" indent="-166789">
              <a:spcBef>
                <a:spcPts val="133"/>
              </a:spcBef>
            </a:pPr>
            <a:r>
              <a:rPr sz="800" spc="-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800" spc="4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800" spc="-2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800" spc="2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800" spc="1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800" spc="2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800" spc="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800" spc="4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800" spc="-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800" spc="2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800" spc="-2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 </a:t>
            </a:r>
            <a:r>
              <a:rPr sz="800" spc="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отрасль</a:t>
            </a:r>
            <a:endParaRPr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object 34"/>
          <p:cNvGrpSpPr/>
          <p:nvPr/>
        </p:nvGrpSpPr>
        <p:grpSpPr>
          <a:xfrm>
            <a:off x="7388361" y="1484831"/>
            <a:ext cx="916837" cy="384000"/>
            <a:chOff x="5526023" y="3777996"/>
            <a:chExt cx="739140" cy="230504"/>
          </a:xfrm>
        </p:grpSpPr>
        <p:pic>
          <p:nvPicPr>
            <p:cNvPr id="14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26023" y="3777996"/>
              <a:ext cx="208787" cy="230124"/>
            </a:xfrm>
            <a:prstGeom prst="rect">
              <a:avLst/>
            </a:prstGeom>
          </p:spPr>
        </p:pic>
        <p:pic>
          <p:nvPicPr>
            <p:cNvPr id="15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77483" y="3828288"/>
              <a:ext cx="487679" cy="150875"/>
            </a:xfrm>
            <a:prstGeom prst="rect">
              <a:avLst/>
            </a:prstGeom>
          </p:spPr>
        </p:pic>
      </p:grpSp>
      <p:sp>
        <p:nvSpPr>
          <p:cNvPr id="16" name="object 37"/>
          <p:cNvSpPr txBox="1"/>
          <p:nvPr/>
        </p:nvSpPr>
        <p:spPr>
          <a:xfrm>
            <a:off x="4660894" y="1997803"/>
            <a:ext cx="101857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5032" marR="6773" indent="-38944">
              <a:spcBef>
                <a:spcPts val="133"/>
              </a:spcBef>
            </a:pPr>
            <a:r>
              <a:rPr sz="800" spc="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Горнодобывающая </a:t>
            </a:r>
            <a:r>
              <a:rPr sz="800" spc="-26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промышленность</a:t>
            </a:r>
            <a:endParaRPr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55222" y="1484831"/>
            <a:ext cx="415105" cy="384000"/>
          </a:xfrm>
          <a:prstGeom prst="rect">
            <a:avLst/>
          </a:prstGeom>
        </p:spPr>
      </p:pic>
      <p:sp>
        <p:nvSpPr>
          <p:cNvPr id="19" name="object 39"/>
          <p:cNvSpPr txBox="1"/>
          <p:nvPr/>
        </p:nvSpPr>
        <p:spPr>
          <a:xfrm>
            <a:off x="8915064" y="1997803"/>
            <a:ext cx="78232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81182" marR="6773" indent="-165096">
              <a:spcBef>
                <a:spcPts val="133"/>
              </a:spcBef>
            </a:pPr>
            <a:r>
              <a:rPr sz="800" spc="1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800" spc="-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800" spc="4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800" spc="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800" spc="2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800" spc="-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800" spc="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800" spc="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800" spc="-1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sz="800" spc="2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800" spc="-2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 </a:t>
            </a:r>
            <a:r>
              <a:rPr sz="800" spc="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отрасль</a:t>
            </a:r>
            <a:endParaRPr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object 4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098215" y="1484831"/>
            <a:ext cx="432000" cy="384000"/>
          </a:xfrm>
          <a:prstGeom prst="rect">
            <a:avLst/>
          </a:prstGeom>
        </p:spPr>
      </p:pic>
      <p:sp>
        <p:nvSpPr>
          <p:cNvPr id="22" name="object 41"/>
          <p:cNvSpPr txBox="1"/>
          <p:nvPr/>
        </p:nvSpPr>
        <p:spPr>
          <a:xfrm>
            <a:off x="5896090" y="1997803"/>
            <a:ext cx="98467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indent="281932">
              <a:spcBef>
                <a:spcPts val="133"/>
              </a:spcBef>
            </a:pPr>
            <a:r>
              <a:rPr sz="800" spc="1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Лесная </a:t>
            </a:r>
            <a:r>
              <a:rPr sz="800" spc="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2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800" spc="4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800" spc="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800" spc="8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800" spc="-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sz="800" spc="2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sz="800" spc="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800" spc="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</a:t>
            </a:r>
            <a:r>
              <a:rPr sz="800" spc="2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800" spc="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800" spc="1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800" spc="-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800" spc="-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endParaRPr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42"/>
          <p:cNvSpPr txBox="1"/>
          <p:nvPr/>
        </p:nvSpPr>
        <p:spPr>
          <a:xfrm>
            <a:off x="10015604" y="1997803"/>
            <a:ext cx="113792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93978" marR="6773" indent="-77890">
              <a:spcBef>
                <a:spcPts val="133"/>
              </a:spcBef>
            </a:pPr>
            <a:r>
              <a:rPr sz="800" spc="-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sz="800" spc="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800" spc="-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ект</a:t>
            </a:r>
            <a:r>
              <a:rPr sz="800" spc="4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800" spc="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800" spc="-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</a:t>
            </a:r>
            <a:r>
              <a:rPr sz="800" spc="-2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sz="800" spc="2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</a:t>
            </a:r>
            <a:r>
              <a:rPr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</a:t>
            </a:r>
            <a:r>
              <a:rPr sz="800" spc="1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800" spc="-1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800" spc="-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 </a:t>
            </a:r>
            <a:r>
              <a:rPr sz="800" spc="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промышленность</a:t>
            </a:r>
            <a:endParaRPr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object 43"/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3232" y="1484831"/>
            <a:ext cx="548023" cy="480000"/>
          </a:xfrm>
          <a:prstGeom prst="rect">
            <a:avLst/>
          </a:prstGeom>
        </p:spPr>
      </p:pic>
      <p:sp>
        <p:nvSpPr>
          <p:cNvPr id="25" name="object 44"/>
          <p:cNvSpPr txBox="1"/>
          <p:nvPr/>
        </p:nvSpPr>
        <p:spPr>
          <a:xfrm>
            <a:off x="4750707" y="3160736"/>
            <a:ext cx="2159656" cy="38403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algn="ctr">
              <a:lnSpc>
                <a:spcPts val="1520"/>
              </a:lnSpc>
              <a:spcBef>
                <a:spcPts val="127"/>
              </a:spcBef>
            </a:pPr>
            <a:r>
              <a:rPr sz="1067" b="1" spc="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(отрасли</a:t>
            </a:r>
            <a:r>
              <a:rPr sz="1067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67" b="1" spc="5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</a:t>
            </a:r>
            <a:r>
              <a:rPr sz="1067" b="1" spc="-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67" b="1" spc="33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крупных</a:t>
            </a:r>
            <a:r>
              <a:rPr sz="1067" b="1" spc="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67" b="1" spc="33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опорных</a:t>
            </a:r>
            <a:r>
              <a:rPr lang="ru-RU" sz="1067" b="1" spc="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67" b="1" spc="4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предприятий</a:t>
            </a:r>
            <a:r>
              <a:rPr sz="1067" b="1" spc="4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1067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46"/>
          <p:cNvSpPr txBox="1"/>
          <p:nvPr/>
        </p:nvSpPr>
        <p:spPr>
          <a:xfrm>
            <a:off x="1018084" y="2500333"/>
            <a:ext cx="3518925" cy="110878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algn="ctr">
              <a:spcBef>
                <a:spcPts val="127"/>
              </a:spcBef>
            </a:pPr>
            <a:r>
              <a:rPr sz="1600" b="1" spc="-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sz="1600" b="1" spc="-4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кластеров</a:t>
            </a:r>
            <a:r>
              <a:rPr sz="1600" b="1" spc="1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4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1600" b="1" spc="-2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sz="1600" b="1" spc="-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</a:t>
            </a:r>
            <a:r>
              <a:rPr sz="1600" b="1" spc="-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27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600" b="1" spc="27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лей</a:t>
            </a:r>
          </a:p>
          <a:p>
            <a:pPr marL="16933" algn="ctr">
              <a:spcBef>
                <a:spcPts val="127"/>
              </a:spcBef>
            </a:pPr>
            <a:endParaRPr sz="1333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536" indent="-171450">
              <a:buFont typeface="Arial" panose="020B0604020202020204" pitchFamily="34" charset="0"/>
              <a:buChar char="•"/>
              <a:tabLst>
                <a:tab pos="370831" algn="l"/>
                <a:tab pos="371677" algn="l"/>
              </a:tabLst>
            </a:pPr>
            <a:r>
              <a:rPr sz="1000" spc="-4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000" spc="-6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1000" spc="4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</a:t>
            </a:r>
            <a:r>
              <a:rPr sz="1000" spc="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sz="1000" spc="1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000" spc="-8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6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000" spc="-12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33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000" spc="-33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</a:t>
            </a:r>
            <a:r>
              <a:rPr sz="1000" spc="27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sz="1000" spc="-9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6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1000" spc="33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1000" spc="-6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1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endParaRPr lang="ru-RU" sz="1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536" indent="-171450">
              <a:buFont typeface="Arial" panose="020B0604020202020204" pitchFamily="34" charset="0"/>
              <a:buChar char="•"/>
              <a:tabLst>
                <a:tab pos="370831" algn="l"/>
                <a:tab pos="371677" algn="l"/>
              </a:tabLst>
            </a:pPr>
            <a:r>
              <a:rPr sz="1000" spc="13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</a:t>
            </a:r>
            <a:r>
              <a:rPr sz="1000" spc="-8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массовой</a:t>
            </a:r>
            <a:r>
              <a:rPr sz="1000" spc="-10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  <a:r>
              <a:rPr sz="1000" spc="-8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6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z="1000" spc="-44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27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коммуникационные</a:t>
            </a:r>
            <a:r>
              <a:rPr sz="1000" spc="-8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</a:t>
            </a:r>
            <a:endParaRPr lang="ru-RU" sz="1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536" marR="36406" indent="-171450">
              <a:lnSpc>
                <a:spcPts val="1280"/>
              </a:lnSpc>
              <a:buFont typeface="Arial" panose="020B0604020202020204" pitchFamily="34" charset="0"/>
              <a:buChar char="•"/>
              <a:tabLst>
                <a:tab pos="370831" algn="l"/>
                <a:tab pos="371677" algn="l"/>
              </a:tabLst>
            </a:pPr>
            <a:r>
              <a:rPr sz="1000" spc="7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</a:t>
            </a:r>
            <a:r>
              <a:rPr sz="1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1000" spc="33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</a:t>
            </a:r>
            <a:r>
              <a:rPr sz="1000" spc="-4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000" spc="33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000" spc="-8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6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000" spc="-12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2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</a:t>
            </a:r>
            <a:r>
              <a:rPr sz="1000" spc="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000" spc="-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000" spc="-4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000" spc="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000" spc="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000" spc="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r>
              <a:rPr sz="1000" spc="-4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</a:t>
            </a:r>
            <a:r>
              <a:rPr sz="1000" spc="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1000" spc="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000" spc="-4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000" spc="4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рия</a:t>
            </a:r>
            <a:endParaRPr sz="1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48"/>
          <p:cNvSpPr txBox="1"/>
          <p:nvPr/>
        </p:nvSpPr>
        <p:spPr>
          <a:xfrm>
            <a:off x="7337758" y="2500333"/>
            <a:ext cx="3936932" cy="960092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086" marR="6773" algn="ctr">
              <a:spcBef>
                <a:spcPts val="127"/>
              </a:spcBef>
              <a:tabLst>
                <a:tab pos="370831" algn="l"/>
                <a:tab pos="371677" algn="l"/>
              </a:tabLst>
            </a:pPr>
            <a:r>
              <a:rPr 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1600" b="1" spc="-33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spc="53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кластеров</a:t>
            </a:r>
            <a:r>
              <a:rPr lang="ru-RU" sz="1600" b="1" spc="-8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spc="53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sz="1600" b="1" spc="-2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spc="-13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60,5</a:t>
            </a:r>
            <a:r>
              <a:rPr lang="ru-RU" sz="1600" b="1" spc="-27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spc="27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</a:t>
            </a:r>
            <a:r>
              <a:rPr lang="ru-RU" sz="1600" b="1" spc="-73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spc="33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</a:p>
          <a:p>
            <a:pPr marL="16086" marR="6773" algn="ctr">
              <a:spcBef>
                <a:spcPts val="127"/>
              </a:spcBef>
              <a:tabLst>
                <a:tab pos="370831" algn="l"/>
                <a:tab pos="371677" algn="l"/>
              </a:tabLst>
            </a:pPr>
            <a:endParaRPr lang="ru-RU" sz="12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536" marR="6773" indent="-171450">
              <a:spcBef>
                <a:spcPts val="127"/>
              </a:spcBef>
              <a:buFont typeface="Arial" panose="020B0604020202020204" pitchFamily="34" charset="0"/>
              <a:buChar char="•"/>
              <a:tabLst>
                <a:tab pos="370831" algn="l"/>
                <a:tab pos="371677" algn="l"/>
              </a:tabLst>
            </a:pPr>
            <a:r>
              <a:rPr sz="1000" spc="-7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1000" spc="-2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1000" spc="2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иническ</a:t>
            </a:r>
            <a:r>
              <a:rPr sz="1000" spc="7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sz="1000" spc="-8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6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000" spc="-12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6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sz="1000" spc="7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</a:t>
            </a:r>
            <a:r>
              <a:rPr sz="1000" spc="-13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1000" spc="-33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</a:t>
            </a:r>
            <a:r>
              <a:rPr sz="1000" spc="-4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000" spc="7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ическ</a:t>
            </a:r>
            <a:r>
              <a:rPr sz="1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r>
              <a:rPr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000" spc="4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медицина</a:t>
            </a:r>
            <a:r>
              <a:rPr lang="ru-RU" sz="1000" spc="4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87536" marR="6773" indent="-171450">
              <a:spcBef>
                <a:spcPts val="127"/>
              </a:spcBef>
              <a:buFont typeface="Arial" panose="020B0604020202020204" pitchFamily="34" charset="0"/>
              <a:buChar char="•"/>
              <a:tabLst>
                <a:tab pos="370831" algn="l"/>
                <a:tab pos="371677" algn="l"/>
              </a:tabLst>
            </a:pPr>
            <a:r>
              <a:rPr lang="ru-RU" sz="1000" spc="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1000" spc="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000" spc="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</a:t>
            </a:r>
            <a:r>
              <a:rPr lang="ru-RU" sz="1000" spc="-9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1000" spc="2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000" spc="1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000" spc="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</a:t>
            </a:r>
            <a:r>
              <a:rPr lang="ru-RU" sz="1000" spc="1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000" spc="2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1000" spc="-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lang="ru-RU" sz="1000" spc="6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000" spc="-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1000" spc="-4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spc="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000" spc="-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</a:t>
            </a:r>
            <a:r>
              <a:rPr lang="ru-RU" sz="1000" spc="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  </a:t>
            </a:r>
            <a:r>
              <a:rPr lang="ru-RU" sz="1000" spc="6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000" spc="-12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spc="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</a:t>
            </a:r>
            <a:r>
              <a:rPr lang="ru-RU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авл</a:t>
            </a:r>
            <a:r>
              <a:rPr lang="ru-RU" sz="1000" spc="1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000" spc="4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ние</a:t>
            </a:r>
          </a:p>
          <a:p>
            <a:pPr marL="187536" marR="6773" indent="-171450">
              <a:spcBef>
                <a:spcPts val="127"/>
              </a:spcBef>
              <a:buFont typeface="Arial" panose="020B0604020202020204" pitchFamily="34" charset="0"/>
              <a:buChar char="•"/>
              <a:tabLst>
                <a:tab pos="370831" algn="l"/>
                <a:tab pos="371677" algn="l"/>
              </a:tabLst>
            </a:pPr>
            <a:r>
              <a:rPr lang="ru-RU" sz="1000" spc="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000" spc="-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</a:t>
            </a:r>
            <a:r>
              <a:rPr lang="ru-RU" sz="1000" spc="2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lang="ru-RU" sz="1000" spc="-9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spc="4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000" spc="47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000" spc="27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000" spc="13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000" spc="2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000" spc="13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000" spc="-33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000" spc="33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ния</a:t>
            </a:r>
            <a:endParaRPr sz="1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61"/>
          <p:cNvSpPr txBox="1"/>
          <p:nvPr/>
        </p:nvSpPr>
        <p:spPr>
          <a:xfrm>
            <a:off x="5059173" y="2494413"/>
            <a:ext cx="1536171" cy="6625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algn="ctr">
              <a:spcBef>
                <a:spcPts val="127"/>
              </a:spcBef>
            </a:pPr>
            <a:r>
              <a:rPr sz="2400" b="1" spc="4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20"/>
              </a:spcBef>
            </a:pPr>
            <a:r>
              <a:rPr b="1" spc="4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кластеров</a:t>
            </a:r>
            <a:endParaRPr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64"/>
          <p:cNvSpPr/>
          <p:nvPr/>
        </p:nvSpPr>
        <p:spPr>
          <a:xfrm rot="5400000">
            <a:off x="5598177" y="1440724"/>
            <a:ext cx="375073" cy="2361675"/>
          </a:xfrm>
          <a:custGeom>
            <a:avLst/>
            <a:gdLst/>
            <a:ahLst/>
            <a:cxnLst/>
            <a:rect l="l" t="t" r="r" b="b"/>
            <a:pathLst>
              <a:path w="281304" h="2150745">
                <a:moveTo>
                  <a:pt x="262128" y="2065909"/>
                </a:moveTo>
                <a:lnTo>
                  <a:pt x="231990" y="2075865"/>
                </a:lnTo>
                <a:lnTo>
                  <a:pt x="40767" y="1497584"/>
                </a:lnTo>
                <a:lnTo>
                  <a:pt x="28829" y="1501648"/>
                </a:lnTo>
                <a:lnTo>
                  <a:pt x="219938" y="2079853"/>
                </a:lnTo>
                <a:lnTo>
                  <a:pt x="189865" y="2089785"/>
                </a:lnTo>
                <a:lnTo>
                  <a:pt x="249936" y="2150237"/>
                </a:lnTo>
                <a:lnTo>
                  <a:pt x="258381" y="2091817"/>
                </a:lnTo>
                <a:lnTo>
                  <a:pt x="262128" y="2065909"/>
                </a:lnTo>
                <a:close/>
              </a:path>
              <a:path w="281304" h="2150745">
                <a:moveTo>
                  <a:pt x="281051" y="85090"/>
                </a:moveTo>
                <a:lnTo>
                  <a:pt x="279971" y="55118"/>
                </a:lnTo>
                <a:lnTo>
                  <a:pt x="278003" y="0"/>
                </a:lnTo>
                <a:lnTo>
                  <a:pt x="211709" y="53467"/>
                </a:lnTo>
                <a:lnTo>
                  <a:pt x="240601" y="66649"/>
                </a:lnTo>
                <a:lnTo>
                  <a:pt x="0" y="593725"/>
                </a:lnTo>
                <a:lnTo>
                  <a:pt x="11557" y="598932"/>
                </a:lnTo>
                <a:lnTo>
                  <a:pt x="252183" y="71932"/>
                </a:lnTo>
                <a:lnTo>
                  <a:pt x="281051" y="8509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3211" y="4459134"/>
            <a:ext cx="492443" cy="115474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vert270" wrap="none" rtlCol="0">
            <a:spAutoFit/>
          </a:bodyPr>
          <a:lstStyle/>
          <a:p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00269" y="4459134"/>
            <a:ext cx="492443" cy="115474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vert270" wrap="none" rtlCol="0">
            <a:spAutoFit/>
          </a:bodyPr>
          <a:lstStyle/>
          <a:p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2777546" y="3940359"/>
            <a:ext cx="0" cy="2831544"/>
          </a:xfrm>
          <a:prstGeom prst="line">
            <a:avLst/>
          </a:prstGeom>
          <a:ln w="38100">
            <a:solidFill>
              <a:srgbClr val="E2E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685654" y="4350498"/>
            <a:ext cx="2223156" cy="135421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ru-RU" sz="1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образовательно-производственный центр </a:t>
            </a:r>
          </a:p>
          <a:p>
            <a:r>
              <a:rPr lang="ru-RU" sz="1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 </a:t>
            </a:r>
            <a:r>
              <a:rPr lang="ru-RU" sz="1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машиностроительной отрасли</a:t>
            </a:r>
            <a:endParaRPr lang="ru-RU" sz="1200" b="1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ru-RU" sz="900" b="1" dirty="0" smtClean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Уфимский машиностроительный колледж</a:t>
            </a:r>
            <a:endParaRPr lang="ru-RU" sz="900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311808" y="3940359"/>
            <a:ext cx="4349314" cy="283154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образовательно-производственных центра </a:t>
            </a:r>
            <a:endParaRPr lang="ru-RU" sz="12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sz="1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 </a:t>
            </a:r>
            <a:r>
              <a:rPr lang="ru-RU" sz="1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машиностроительной, химической и горнодобывающей отраслям</a:t>
            </a:r>
          </a:p>
          <a:p>
            <a:endParaRPr lang="ru-RU" sz="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sz="900" b="1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Стерлитамакский политехнический колледж </a:t>
            </a:r>
          </a:p>
          <a:p>
            <a:r>
              <a:rPr lang="ru-RU" sz="900" b="1" dirty="0" err="1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Cтерлитамакский</a:t>
            </a:r>
            <a:r>
              <a:rPr lang="ru-RU" sz="900" b="1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химико-технологический колледж</a:t>
            </a:r>
          </a:p>
          <a:p>
            <a:r>
              <a:rPr lang="ru-RU" sz="900" b="1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Учалинский колледж горной промышленности</a:t>
            </a: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sz="6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r>
              <a:rPr lang="ru-RU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образовательных центра по направлениям </a:t>
            </a:r>
            <a:endParaRPr lang="ru-RU" sz="12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</a:t>
            </a:r>
            <a:r>
              <a:rPr lang="ru-RU" sz="1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Клиническая и профилактическая медицина», «Педагогика» </a:t>
            </a:r>
            <a:endParaRPr lang="ru-RU" sz="12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sz="6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sz="900" b="1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Бирский медико-фармацевтический колледж</a:t>
            </a:r>
          </a:p>
          <a:p>
            <a:r>
              <a:rPr lang="ru-RU" sz="900" b="1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Башкирский государственный педагогический университет им. М. </a:t>
            </a:r>
            <a:r>
              <a:rPr lang="ru-RU" sz="900" b="1" dirty="0" err="1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Акмуллы</a:t>
            </a:r>
            <a:endParaRPr lang="ru-RU" sz="900" b="1" dirty="0">
              <a:solidFill>
                <a:srgbClr val="92D05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sz="900" b="1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Стерлитамакский многопрофильный профессиональный колледж</a:t>
            </a:r>
          </a:p>
          <a:p>
            <a:r>
              <a:rPr lang="ru-RU" sz="900" b="1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Уфимский многопрофильный профессиональный колледж</a:t>
            </a:r>
          </a:p>
          <a:p>
            <a:endParaRPr lang="ru-RU" sz="9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45170" y="4459134"/>
            <a:ext cx="492443" cy="115474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vert270"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154650" y="3931060"/>
            <a:ext cx="3965513" cy="298543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образовательно-производственных центра </a:t>
            </a:r>
            <a:endParaRPr lang="ru-RU" sz="12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sz="1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 </a:t>
            </a:r>
            <a:r>
              <a:rPr lang="ru-RU" sz="1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машиностроительной, химической </a:t>
            </a:r>
            <a:r>
              <a:rPr lang="ru-RU" sz="1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отраслям и сельскому хозяйству</a:t>
            </a:r>
            <a:endParaRPr lang="ru-RU" sz="1200" b="1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sz="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sz="900" b="1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Уфимский университет науки и технологий</a:t>
            </a:r>
          </a:p>
          <a:p>
            <a:r>
              <a:rPr lang="ru-RU" sz="900" b="1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Салаватский индустриальный колледж</a:t>
            </a:r>
          </a:p>
          <a:p>
            <a:r>
              <a:rPr lang="ru-RU" sz="900" b="1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Мелеузовский многопрофильный профессиональный колледж</a:t>
            </a:r>
          </a:p>
          <a:p>
            <a:endParaRPr lang="ru-RU" sz="4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sz="12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ru-RU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образовательных центра по </a:t>
            </a:r>
            <a:r>
              <a:rPr lang="ru-RU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направлениям </a:t>
            </a:r>
            <a:r>
              <a:rPr lang="ru-RU" sz="1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«Искусство и креативная индустрия», «Туризм и сфера услуг» </a:t>
            </a:r>
            <a:endParaRPr lang="ru-RU" sz="12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sz="600" b="1" dirty="0" smtClean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sz="900" b="1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Уфимский художественно-промышленный колледж </a:t>
            </a:r>
            <a:endParaRPr lang="ru-RU" sz="900" b="1" dirty="0" smtClean="0">
              <a:solidFill>
                <a:srgbClr val="92D05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sz="900" b="1" dirty="0" smtClean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Уфимский </a:t>
            </a:r>
            <a:r>
              <a:rPr lang="ru-RU" sz="900" b="1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государственный колледж технологии и дизайна</a:t>
            </a:r>
          </a:p>
          <a:p>
            <a:r>
              <a:rPr lang="ru-RU" sz="900" b="1" dirty="0" smtClean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Уфимский </a:t>
            </a:r>
            <a:r>
              <a:rPr lang="ru-RU" sz="900" b="1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колледж отраслевых технологий</a:t>
            </a: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7647343" y="3940359"/>
            <a:ext cx="0" cy="2831544"/>
          </a:xfrm>
          <a:prstGeom prst="line">
            <a:avLst/>
          </a:prstGeom>
          <a:ln w="38100">
            <a:solidFill>
              <a:srgbClr val="E2E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736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1" y="117495"/>
            <a:ext cx="12192000" cy="646157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</a:pPr>
            <a:r>
              <a:rPr lang="ru-RU" sz="1799" dirty="0" smtClean="0">
                <a:solidFill>
                  <a:prstClr val="white"/>
                </a:solidFill>
                <a:latin typeface="Arial" charset="0"/>
              </a:rPr>
              <a:t>СТРАТЕГИЯ РАЗВИТИЯ СРЕДНЕГО ПРОФЕССИОНАЛЬНОГО ОБРАЗОВАНИЯ </a:t>
            </a:r>
            <a:br>
              <a:rPr lang="ru-RU" sz="1799" dirty="0" smtClean="0">
                <a:solidFill>
                  <a:prstClr val="white"/>
                </a:solidFill>
                <a:latin typeface="Arial" charset="0"/>
              </a:rPr>
            </a:br>
            <a:r>
              <a:rPr lang="ru-RU" sz="1799" dirty="0" smtClean="0">
                <a:solidFill>
                  <a:prstClr val="white"/>
                </a:solidFill>
                <a:latin typeface="Arial" charset="0"/>
              </a:rPr>
              <a:t>В РЕСПУБЛИКЕ БАШКОРТОСТАН НА 2022-2026 ГОДЫ </a:t>
            </a:r>
            <a:endParaRPr lang="ru-RU" sz="1799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03234" y="1077406"/>
            <a:ext cx="5760642" cy="707703"/>
          </a:xfrm>
          <a:prstGeom prst="rect">
            <a:avLst/>
          </a:prstGeom>
          <a:ln w="76200">
            <a:noFill/>
          </a:ln>
        </p:spPr>
        <p:txBody>
          <a:bodyPr wrap="square" lIns="91410" tIns="45705" rIns="91410" bIns="45705">
            <a:spAutoFit/>
          </a:bodyPr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</a:pPr>
            <a:r>
              <a:rPr lang="ru-RU" sz="19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задачи стратегии развития </a:t>
            </a:r>
            <a:br>
              <a:rPr lang="ru-RU" sz="19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среднего профессионального образования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396398" y="2061205"/>
            <a:ext cx="573408" cy="431888"/>
            <a:chOff x="6244446" y="2158931"/>
            <a:chExt cx="573557" cy="432000"/>
          </a:xfrm>
        </p:grpSpPr>
        <p:sp>
          <p:nvSpPr>
            <p:cNvPr id="11" name="Скругленный прямоугольник 10"/>
            <p:cNvSpPr>
              <a:spLocks noChangeAspect="1"/>
            </p:cNvSpPr>
            <p:nvPr/>
          </p:nvSpPr>
          <p:spPr>
            <a:xfrm rot="2700000">
              <a:off x="6386003" y="2158931"/>
              <a:ext cx="432000" cy="432000"/>
            </a:xfrm>
            <a:prstGeom prst="roundRect">
              <a:avLst/>
            </a:prstGeom>
            <a:solidFill>
              <a:srgbClr val="0077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</a:pPr>
              <a:endParaRPr lang="ru-RU" sz="2399">
                <a:solidFill>
                  <a:prstClr val="white"/>
                </a:solidFill>
              </a:endParaRPr>
            </a:p>
          </p:txBody>
        </p:sp>
        <p:sp>
          <p:nvSpPr>
            <p:cNvPr id="12" name="Скругленный прямоугольник 11"/>
            <p:cNvSpPr>
              <a:spLocks noChangeAspect="1"/>
            </p:cNvSpPr>
            <p:nvPr/>
          </p:nvSpPr>
          <p:spPr>
            <a:xfrm rot="2700000">
              <a:off x="6244446" y="2158931"/>
              <a:ext cx="432000" cy="432000"/>
            </a:xfrm>
            <a:prstGeom prst="roundRect">
              <a:avLst/>
            </a:prstGeom>
            <a:noFill/>
            <a:ln w="76200">
              <a:solidFill>
                <a:srgbClr val="CAF0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</a:pPr>
              <a:endParaRPr lang="ru-RU" sz="2399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86983" y="220565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6396398" y="6020613"/>
            <a:ext cx="573408" cy="431888"/>
            <a:chOff x="6244446" y="2158931"/>
            <a:chExt cx="573557" cy="432000"/>
          </a:xfrm>
        </p:grpSpPr>
        <p:sp>
          <p:nvSpPr>
            <p:cNvPr id="43" name="Скругленный прямоугольник 42"/>
            <p:cNvSpPr>
              <a:spLocks noChangeAspect="1"/>
            </p:cNvSpPr>
            <p:nvPr/>
          </p:nvSpPr>
          <p:spPr>
            <a:xfrm rot="2700000">
              <a:off x="6386003" y="2158931"/>
              <a:ext cx="432000" cy="432000"/>
            </a:xfrm>
            <a:prstGeom prst="roundRect">
              <a:avLst/>
            </a:prstGeom>
            <a:solidFill>
              <a:srgbClr val="0077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</a:pPr>
              <a:endParaRPr lang="ru-RU" sz="2399">
                <a:solidFill>
                  <a:prstClr val="white"/>
                </a:solidFill>
              </a:endParaRPr>
            </a:p>
          </p:txBody>
        </p:sp>
        <p:sp>
          <p:nvSpPr>
            <p:cNvPr id="44" name="Скругленный прямоугольник 43"/>
            <p:cNvSpPr>
              <a:spLocks noChangeAspect="1"/>
            </p:cNvSpPr>
            <p:nvPr/>
          </p:nvSpPr>
          <p:spPr>
            <a:xfrm rot="2700000">
              <a:off x="6244446" y="2158931"/>
              <a:ext cx="432000" cy="432000"/>
            </a:xfrm>
            <a:prstGeom prst="roundRect">
              <a:avLst/>
            </a:prstGeom>
            <a:noFill/>
            <a:ln w="76200">
              <a:solidFill>
                <a:srgbClr val="CAF0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</a:pPr>
              <a:endParaRPr lang="ru-RU" sz="2399">
                <a:solidFill>
                  <a:prstClr val="white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386983" y="220565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6396398" y="5012763"/>
            <a:ext cx="573408" cy="431888"/>
            <a:chOff x="6244446" y="2158931"/>
            <a:chExt cx="573557" cy="432000"/>
          </a:xfrm>
        </p:grpSpPr>
        <p:sp>
          <p:nvSpPr>
            <p:cNvPr id="47" name="Скругленный прямоугольник 46"/>
            <p:cNvSpPr>
              <a:spLocks noChangeAspect="1"/>
            </p:cNvSpPr>
            <p:nvPr/>
          </p:nvSpPr>
          <p:spPr>
            <a:xfrm rot="2700000">
              <a:off x="6386003" y="2158931"/>
              <a:ext cx="432000" cy="432000"/>
            </a:xfrm>
            <a:prstGeom prst="roundRect">
              <a:avLst/>
            </a:prstGeom>
            <a:solidFill>
              <a:srgbClr val="0077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</a:pPr>
              <a:endParaRPr lang="ru-RU" sz="2399">
                <a:solidFill>
                  <a:prstClr val="white"/>
                </a:solidFill>
              </a:endParaRPr>
            </a:p>
          </p:txBody>
        </p:sp>
        <p:sp>
          <p:nvSpPr>
            <p:cNvPr id="48" name="Скругленный прямоугольник 47"/>
            <p:cNvSpPr>
              <a:spLocks noChangeAspect="1"/>
            </p:cNvSpPr>
            <p:nvPr/>
          </p:nvSpPr>
          <p:spPr>
            <a:xfrm rot="2700000">
              <a:off x="6244446" y="2158931"/>
              <a:ext cx="432000" cy="432000"/>
            </a:xfrm>
            <a:prstGeom prst="roundRect">
              <a:avLst/>
            </a:prstGeom>
            <a:noFill/>
            <a:ln w="76200">
              <a:solidFill>
                <a:srgbClr val="CAF0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</a:pPr>
              <a:endParaRPr lang="ru-RU" sz="2399">
                <a:solidFill>
                  <a:prstClr val="white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386983" y="220565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6396398" y="4103030"/>
            <a:ext cx="573408" cy="431888"/>
            <a:chOff x="6244446" y="2158931"/>
            <a:chExt cx="573557" cy="432000"/>
          </a:xfrm>
        </p:grpSpPr>
        <p:sp>
          <p:nvSpPr>
            <p:cNvPr id="55" name="Скругленный прямоугольник 54"/>
            <p:cNvSpPr>
              <a:spLocks noChangeAspect="1"/>
            </p:cNvSpPr>
            <p:nvPr/>
          </p:nvSpPr>
          <p:spPr>
            <a:xfrm rot="2700000">
              <a:off x="6386003" y="2158931"/>
              <a:ext cx="432000" cy="432000"/>
            </a:xfrm>
            <a:prstGeom prst="roundRect">
              <a:avLst/>
            </a:prstGeom>
            <a:solidFill>
              <a:srgbClr val="0077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</a:pPr>
              <a:endParaRPr lang="ru-RU" sz="2399">
                <a:solidFill>
                  <a:prstClr val="white"/>
                </a:solidFill>
              </a:endParaRPr>
            </a:p>
          </p:txBody>
        </p:sp>
        <p:sp>
          <p:nvSpPr>
            <p:cNvPr id="56" name="Скругленный прямоугольник 55"/>
            <p:cNvSpPr>
              <a:spLocks noChangeAspect="1"/>
            </p:cNvSpPr>
            <p:nvPr/>
          </p:nvSpPr>
          <p:spPr>
            <a:xfrm rot="2700000">
              <a:off x="6244446" y="2158931"/>
              <a:ext cx="432000" cy="432000"/>
            </a:xfrm>
            <a:prstGeom prst="roundRect">
              <a:avLst/>
            </a:prstGeom>
            <a:noFill/>
            <a:ln w="76200">
              <a:solidFill>
                <a:srgbClr val="CAF0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</a:pPr>
              <a:endParaRPr lang="ru-RU" sz="2399">
                <a:solidFill>
                  <a:prstClr val="white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386983" y="220565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6396398" y="3141043"/>
            <a:ext cx="573408" cy="431888"/>
            <a:chOff x="6244446" y="2158931"/>
            <a:chExt cx="573557" cy="432000"/>
          </a:xfrm>
        </p:grpSpPr>
        <p:sp>
          <p:nvSpPr>
            <p:cNvPr id="67" name="Скругленный прямоугольник 66"/>
            <p:cNvSpPr>
              <a:spLocks noChangeAspect="1"/>
            </p:cNvSpPr>
            <p:nvPr/>
          </p:nvSpPr>
          <p:spPr>
            <a:xfrm rot="2700000">
              <a:off x="6386003" y="2158931"/>
              <a:ext cx="432000" cy="432000"/>
            </a:xfrm>
            <a:prstGeom prst="roundRect">
              <a:avLst/>
            </a:prstGeom>
            <a:solidFill>
              <a:srgbClr val="0077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</a:pPr>
              <a:endParaRPr lang="ru-RU" sz="2399">
                <a:solidFill>
                  <a:prstClr val="white"/>
                </a:solidFill>
              </a:endParaRPr>
            </a:p>
          </p:txBody>
        </p:sp>
        <p:sp>
          <p:nvSpPr>
            <p:cNvPr id="68" name="Скругленный прямоугольник 67"/>
            <p:cNvSpPr>
              <a:spLocks noChangeAspect="1"/>
            </p:cNvSpPr>
            <p:nvPr/>
          </p:nvSpPr>
          <p:spPr>
            <a:xfrm rot="2700000">
              <a:off x="6244446" y="2158931"/>
              <a:ext cx="432000" cy="432000"/>
            </a:xfrm>
            <a:prstGeom prst="roundRect">
              <a:avLst/>
            </a:prstGeom>
            <a:noFill/>
            <a:ln w="76200">
              <a:solidFill>
                <a:srgbClr val="CAF0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</a:pPr>
              <a:endParaRPr lang="ru-RU" sz="2399">
                <a:solidFill>
                  <a:prstClr val="white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386983" y="220565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3" name="Скругленный прямоугольник 72"/>
          <p:cNvSpPr/>
          <p:nvPr/>
        </p:nvSpPr>
        <p:spPr>
          <a:xfrm>
            <a:off x="6114327" y="1053355"/>
            <a:ext cx="5938454" cy="755803"/>
          </a:xfrm>
          <a:prstGeom prst="roundRect">
            <a:avLst/>
          </a:prstGeom>
          <a:noFill/>
          <a:ln w="25400">
            <a:solidFill>
              <a:srgbClr val="4A7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</a:pPr>
            <a:endParaRPr lang="ru-RU" sz="2399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128" y="4536200"/>
            <a:ext cx="2879250" cy="1919500"/>
          </a:xfrm>
          <a:prstGeom prst="round2DiagRect">
            <a:avLst/>
          </a:prstGeom>
          <a:ln w="31750" cmpd="dbl">
            <a:solidFill>
              <a:srgbClr val="4A7FC1"/>
            </a:solidFill>
          </a:ln>
        </p:spPr>
      </p:pic>
      <p:pic>
        <p:nvPicPr>
          <p:cNvPr id="74" name="Picture 8" descr="Какую специальность выбрать после 9 класса, профессии после 9 класса для  девушек, профессии после 9 класса для мальчиков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" r="10250"/>
          <a:stretch/>
        </p:blipFill>
        <p:spPr bwMode="auto">
          <a:xfrm>
            <a:off x="486430" y="3532429"/>
            <a:ext cx="2879250" cy="1785234"/>
          </a:xfrm>
          <a:prstGeom prst="round2DiagRect">
            <a:avLst>
              <a:gd name="adj1" fmla="val 0"/>
              <a:gd name="adj2" fmla="val 21336"/>
            </a:avLst>
          </a:prstGeom>
          <a:ln w="31750" cmpd="dbl">
            <a:solidFill>
              <a:srgbClr val="4A7FC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7114727" y="1918968"/>
            <a:ext cx="4884393" cy="476928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10" tIns="45705" rIns="91410" bIns="45705">
            <a:spAutoFit/>
          </a:bodyPr>
          <a:lstStyle/>
          <a:p>
            <a:pPr defTabSz="914126" fontAlgn="base">
              <a:spcBef>
                <a:spcPct val="0"/>
              </a:spcBef>
              <a:spcAft>
                <a:spcPts val="2399"/>
              </a:spcAft>
            </a:pPr>
            <a:r>
              <a:rPr lang="ru-RU" sz="1600" b="1" spc="8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механизмов управления системой среднего профессионального образования</a:t>
            </a:r>
          </a:p>
          <a:p>
            <a:pPr defTabSz="914126" fontAlgn="base">
              <a:spcBef>
                <a:spcPct val="0"/>
              </a:spcBef>
              <a:spcAft>
                <a:spcPts val="2399"/>
              </a:spcAft>
            </a:pPr>
            <a:r>
              <a:rPr lang="ru-RU" sz="1600" b="1" spc="8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синхронизации системы </a:t>
            </a:r>
            <a:br>
              <a:rPr lang="ru-RU" sz="1600" b="1" spc="8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spc="8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подготовки кадров и кадровых потребностей экономики республики</a:t>
            </a:r>
          </a:p>
          <a:p>
            <a:pPr defTabSz="914126" fontAlgn="base">
              <a:spcBef>
                <a:spcPct val="0"/>
              </a:spcBef>
              <a:spcAft>
                <a:spcPts val="2399"/>
              </a:spcAft>
            </a:pPr>
            <a:r>
              <a:rPr lang="ru-RU" sz="1600" b="1" spc="8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современной инфраструктуры подготовки квалифицированных кадров</a:t>
            </a:r>
          </a:p>
          <a:p>
            <a:pPr defTabSz="914126" fontAlgn="base">
              <a:spcBef>
                <a:spcPct val="0"/>
              </a:spcBef>
              <a:spcAft>
                <a:spcPts val="2399"/>
              </a:spcAft>
            </a:pPr>
            <a:r>
              <a:rPr lang="ru-RU" sz="1600" b="1" spc="8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кадрового потенциала профессиональных образовательных организаций</a:t>
            </a:r>
          </a:p>
          <a:p>
            <a:pPr defTabSz="914126" fontAlgn="base">
              <a:spcBef>
                <a:spcPct val="0"/>
              </a:spcBef>
              <a:spcAft>
                <a:spcPts val="2399"/>
              </a:spcAft>
            </a:pPr>
            <a:r>
              <a:rPr lang="ru-RU" sz="1600" b="1" spc="8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обучения инвалидов и лиц с ограниченными возможностями здоровья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477505" y="1369271"/>
            <a:ext cx="5398594" cy="1727550"/>
          </a:xfrm>
          <a:prstGeom prst="roundRect">
            <a:avLst/>
          </a:prstGeom>
          <a:noFill/>
          <a:ln>
            <a:solidFill>
              <a:srgbClr val="087E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</a:pPr>
            <a:endParaRPr lang="ru-RU" sz="2399">
              <a:solidFill>
                <a:prstClr val="white"/>
              </a:solidFill>
            </a:endParaRPr>
          </a:p>
        </p:txBody>
      </p:sp>
      <p:sp>
        <p:nvSpPr>
          <p:cNvPr id="59" name="Прямоугольник с двумя скругленными противолежащими углами 58"/>
          <p:cNvSpPr/>
          <p:nvPr/>
        </p:nvSpPr>
        <p:spPr>
          <a:xfrm>
            <a:off x="336828" y="1327642"/>
            <a:ext cx="1686724" cy="467878"/>
          </a:xfrm>
          <a:prstGeom prst="round2DiagRect">
            <a:avLst>
              <a:gd name="adj1" fmla="val 0"/>
              <a:gd name="adj2" fmla="val 42620"/>
            </a:avLst>
          </a:prstGeom>
          <a:solidFill>
            <a:srgbClr val="087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</a:pPr>
            <a:r>
              <a:rPr lang="ru-RU" sz="19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</a:p>
        </p:txBody>
      </p:sp>
      <p:sp>
        <p:nvSpPr>
          <p:cNvPr id="60" name="Прямоугольник с двумя скругленными противолежащими углами 59"/>
          <p:cNvSpPr>
            <a:spLocks noChangeAspect="1"/>
          </p:cNvSpPr>
          <p:nvPr/>
        </p:nvSpPr>
        <p:spPr>
          <a:xfrm>
            <a:off x="48903" y="1051616"/>
            <a:ext cx="287925" cy="287925"/>
          </a:xfrm>
          <a:prstGeom prst="round2DiagRect">
            <a:avLst>
              <a:gd name="adj1" fmla="val 0"/>
              <a:gd name="adj2" fmla="val 26338"/>
            </a:avLst>
          </a:prstGeom>
          <a:solidFill>
            <a:srgbClr val="8F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</a:pPr>
            <a:endParaRPr lang="ru-RU" sz="2399">
              <a:solidFill>
                <a:prstClr val="white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34462" y="1816949"/>
            <a:ext cx="5039520" cy="1200010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126" fontAlgn="base">
              <a:spcBef>
                <a:spcPct val="0"/>
              </a:spcBef>
              <a:spcAft>
                <a:spcPts val="1200"/>
              </a:spcAft>
            </a:pPr>
            <a:r>
              <a:rPr lang="ru-RU" sz="17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подготовки квалифицированных рабочих, служащих </a:t>
            </a:r>
            <a:br>
              <a:rPr lang="ru-RU" sz="17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специалистов среднего звена, конкурентоспособных на рынке труда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-1" y="791699"/>
            <a:ext cx="12192001" cy="457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</a:pPr>
            <a:endParaRPr lang="ru-RU" sz="23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08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-1" y="791699"/>
            <a:ext cx="12192001" cy="457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</a:pPr>
            <a:endParaRPr lang="ru-RU" sz="2399">
              <a:solidFill>
                <a:prstClr val="white"/>
              </a:solidFill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1" y="222272"/>
            <a:ext cx="12192000" cy="369173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</a:pPr>
            <a:r>
              <a:rPr lang="ru-RU" sz="1799" dirty="0" smtClean="0">
                <a:solidFill>
                  <a:prstClr val="white"/>
                </a:solidFill>
                <a:latin typeface="Arial" charset="0"/>
              </a:rPr>
              <a:t>УСТРАНЕНИЕ КАДРОВОГО ДЕФИЦИТА ПРОМЫШЛЕННЫХ ПРЕДПРИЯТИЙ</a:t>
            </a:r>
            <a:endParaRPr lang="ru-RU" sz="1799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4696" y="1574359"/>
            <a:ext cx="10519954" cy="372409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AutoNum type="arabicPeriod"/>
            </a:pP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Внесение </a:t>
            </a:r>
            <a:r>
              <a:rPr lang="ru-RU" sz="2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изменений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содержание образовательных программ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Проведение </a:t>
            </a:r>
            <a:r>
              <a:rPr lang="ru-RU" sz="2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дополнительного тура конкурса по распределению КЦП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Трудоустройство студентов </a:t>
            </a:r>
            <a:r>
              <a:rPr lang="ru-RU" sz="2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 летний период, на практику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Заключение </a:t>
            </a:r>
            <a:r>
              <a:rPr lang="ru-RU" sz="2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договоров о целевом обучении 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обучающимися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ru-RU" sz="2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Лицензирование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востребованных профессий и специальностей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ru-RU" sz="2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Адресная работа 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трудоустройству нетрудоустроенных (свободных) выпускников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Участие </a:t>
            </a:r>
            <a:r>
              <a:rPr lang="ru-RU" sz="2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 федеральном проекте «</a:t>
            </a:r>
            <a:r>
              <a:rPr lang="ru-RU" sz="2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Профессионалитет</a:t>
            </a:r>
            <a:r>
              <a:rPr lang="ru-RU" sz="2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237717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-1" y="791699"/>
            <a:ext cx="12192001" cy="457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</a:pPr>
            <a:endParaRPr lang="ru-RU" sz="2399">
              <a:solidFill>
                <a:prstClr val="white"/>
              </a:solidFill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1" y="241322"/>
            <a:ext cx="12192000" cy="369173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</a:pPr>
            <a:r>
              <a:rPr lang="ru-RU" sz="1799" dirty="0" smtClean="0">
                <a:solidFill>
                  <a:prstClr val="white"/>
                </a:solidFill>
                <a:latin typeface="Arial" charset="0"/>
              </a:rPr>
              <a:t>ОБНОВЛЕНИЕ СОДЕРЖАНИЯ И ТЕХНОЛОГИЙ ПРОФЕССИОНАЛЬНОГО ОБРАЗОВАНИЯ И ОБУЧЕНИЯ </a:t>
            </a:r>
            <a:endParaRPr lang="ru-RU" sz="1799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8419" y="1567738"/>
            <a:ext cx="5087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9420"/>
            <a:r>
              <a:rPr lang="ru-RU" spc="65" dirty="0">
                <a:solidFill>
                  <a:prstClr val="white"/>
                </a:solidFill>
                <a:latin typeface="Verdana"/>
                <a:cs typeface="Verdana"/>
              </a:rPr>
              <a:t>НОВЫЕ</a:t>
            </a:r>
            <a:r>
              <a:rPr lang="ru-RU" sz="4800" b="1" spc="-5" dirty="0" smtClean="0">
                <a:solidFill>
                  <a:prstClr val="white"/>
                </a:solidFill>
                <a:latin typeface="Tahoma"/>
                <a:cs typeface="Tahoma"/>
              </a:rPr>
              <a:t> </a:t>
            </a:r>
            <a:r>
              <a:rPr lang="ru-RU" sz="4000" b="1" spc="-5" dirty="0" smtClean="0">
                <a:solidFill>
                  <a:prstClr val="white"/>
                </a:solidFill>
                <a:latin typeface="Tahoma"/>
                <a:cs typeface="Tahoma"/>
              </a:rPr>
              <a:t>56</a:t>
            </a:r>
            <a:r>
              <a:rPr lang="ru-RU" sz="4800" b="1" spc="-5" dirty="0" smtClean="0">
                <a:solidFill>
                  <a:prstClr val="white"/>
                </a:solidFill>
                <a:latin typeface="Tahoma"/>
                <a:cs typeface="Tahoma"/>
              </a:rPr>
              <a:t> </a:t>
            </a:r>
            <a:r>
              <a:rPr lang="ru-RU" spc="105" dirty="0" smtClean="0">
                <a:solidFill>
                  <a:prstClr val="white"/>
                </a:solidFill>
                <a:latin typeface="Verdana"/>
                <a:cs typeface="Verdana"/>
              </a:rPr>
              <a:t>Ф</a:t>
            </a:r>
            <a:r>
              <a:rPr lang="ru-RU" spc="5" dirty="0" smtClean="0">
                <a:solidFill>
                  <a:prstClr val="white"/>
                </a:solidFill>
                <a:latin typeface="Verdana"/>
                <a:cs typeface="Verdana"/>
              </a:rPr>
              <a:t>Г</a:t>
            </a:r>
            <a:r>
              <a:rPr lang="ru-RU" spc="65" dirty="0" smtClean="0">
                <a:solidFill>
                  <a:prstClr val="white"/>
                </a:solidFill>
                <a:latin typeface="Verdana"/>
                <a:cs typeface="Verdana"/>
              </a:rPr>
              <a:t>О</a:t>
            </a:r>
            <a:r>
              <a:rPr lang="ru-RU" spc="20" dirty="0" smtClean="0">
                <a:solidFill>
                  <a:prstClr val="white"/>
                </a:solidFill>
                <a:latin typeface="Verdana"/>
                <a:cs typeface="Verdana"/>
              </a:rPr>
              <a:t>С</a:t>
            </a:r>
            <a:r>
              <a:rPr lang="ru-RU" spc="-110" dirty="0" smtClean="0">
                <a:solidFill>
                  <a:prstClr val="white"/>
                </a:solidFill>
                <a:latin typeface="Verdana"/>
                <a:cs typeface="Verdana"/>
              </a:rPr>
              <a:t> </a:t>
            </a:r>
            <a:r>
              <a:rPr lang="ru-RU" spc="60" dirty="0" smtClean="0">
                <a:solidFill>
                  <a:prstClr val="white"/>
                </a:solidFill>
                <a:latin typeface="Verdana"/>
                <a:cs typeface="Verdana"/>
              </a:rPr>
              <a:t>СПО</a:t>
            </a:r>
            <a:endParaRPr lang="ru-RU" dirty="0">
              <a:solidFill>
                <a:prstClr val="white"/>
              </a:solidFill>
              <a:latin typeface="Verdana"/>
              <a:cs typeface="Verdana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92713" y="1162598"/>
            <a:ext cx="5640308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0" marR="167005" indent="-723900" algn="ctr">
              <a:spcBef>
                <a:spcPts val="275"/>
              </a:spcBef>
            </a:pPr>
            <a:r>
              <a:rPr lang="ru-RU" b="1" spc="40" dirty="0" smtClean="0">
                <a:solidFill>
                  <a:srgbClr val="F79646"/>
                </a:solidFill>
                <a:latin typeface="Tahoma"/>
                <a:cs typeface="Tahoma"/>
              </a:rPr>
              <a:t>УТВЕРЖДЕНЫ</a:t>
            </a:r>
            <a:r>
              <a:rPr lang="ru-RU" b="1" spc="5" dirty="0" smtClean="0">
                <a:solidFill>
                  <a:srgbClr val="F79646"/>
                </a:solidFill>
                <a:latin typeface="Tahoma"/>
                <a:cs typeface="Tahoma"/>
              </a:rPr>
              <a:t> </a:t>
            </a:r>
            <a:r>
              <a:rPr lang="ru-RU" b="1" spc="35" dirty="0" smtClean="0">
                <a:solidFill>
                  <a:srgbClr val="F79646"/>
                </a:solidFill>
                <a:latin typeface="Tahoma"/>
                <a:cs typeface="Tahoma"/>
              </a:rPr>
              <a:t>НОВЫЕ</a:t>
            </a:r>
            <a:r>
              <a:rPr lang="ru-RU" b="1" spc="-15" dirty="0" smtClean="0">
                <a:solidFill>
                  <a:srgbClr val="F79646"/>
                </a:solidFill>
                <a:latin typeface="Tahoma"/>
                <a:cs typeface="Tahoma"/>
              </a:rPr>
              <a:t> </a:t>
            </a:r>
            <a:r>
              <a:rPr lang="ru-RU" b="1" spc="50" dirty="0" smtClean="0">
                <a:solidFill>
                  <a:srgbClr val="F79646"/>
                </a:solidFill>
                <a:latin typeface="Tahoma"/>
                <a:cs typeface="Tahoma"/>
              </a:rPr>
              <a:t>ПЕРЕЧНИ</a:t>
            </a:r>
            <a:endParaRPr lang="ru-RU" b="1" dirty="0" smtClean="0">
              <a:solidFill>
                <a:srgbClr val="F79646"/>
              </a:solidFill>
              <a:latin typeface="Tahoma"/>
              <a:cs typeface="Tahoma"/>
            </a:endParaRPr>
          </a:p>
          <a:p>
            <a:pPr marL="895350" marR="167005" indent="-723900" algn="ctr">
              <a:spcBef>
                <a:spcPts val="275"/>
              </a:spcBef>
            </a:pPr>
            <a:r>
              <a:rPr lang="ru-RU" b="1" spc="50" dirty="0" smtClean="0">
                <a:solidFill>
                  <a:srgbClr val="F79646"/>
                </a:solidFill>
                <a:latin typeface="Tahoma"/>
                <a:cs typeface="Tahoma"/>
              </a:rPr>
              <a:t>ПРОФЕССИЙ </a:t>
            </a:r>
            <a:r>
              <a:rPr lang="ru-RU" b="1" spc="-335" dirty="0" smtClean="0">
                <a:solidFill>
                  <a:srgbClr val="F79646"/>
                </a:solidFill>
                <a:latin typeface="Tahoma"/>
                <a:cs typeface="Tahoma"/>
              </a:rPr>
              <a:t> </a:t>
            </a:r>
            <a:r>
              <a:rPr lang="ru-RU" b="1" spc="65" dirty="0" smtClean="0">
                <a:solidFill>
                  <a:srgbClr val="F79646"/>
                </a:solidFill>
                <a:latin typeface="Tahoma"/>
                <a:cs typeface="Tahoma"/>
              </a:rPr>
              <a:t>И</a:t>
            </a:r>
            <a:r>
              <a:rPr lang="ru-RU" b="1" spc="-20" dirty="0" smtClean="0">
                <a:solidFill>
                  <a:srgbClr val="F79646"/>
                </a:solidFill>
                <a:latin typeface="Tahoma"/>
                <a:cs typeface="Tahoma"/>
              </a:rPr>
              <a:t> </a:t>
            </a:r>
            <a:r>
              <a:rPr lang="ru-RU" b="1" spc="45" dirty="0" smtClean="0">
                <a:solidFill>
                  <a:srgbClr val="F79646"/>
                </a:solidFill>
                <a:latin typeface="Tahoma"/>
                <a:cs typeface="Tahoma"/>
              </a:rPr>
              <a:t>СПЕЦИАЛЬНОСТЕЙ</a:t>
            </a:r>
            <a:r>
              <a:rPr lang="ru-RU" b="1" spc="-5" dirty="0" smtClean="0">
                <a:solidFill>
                  <a:srgbClr val="F79646"/>
                </a:solidFill>
                <a:latin typeface="Tahoma"/>
                <a:cs typeface="Tahoma"/>
              </a:rPr>
              <a:t> </a:t>
            </a:r>
            <a:r>
              <a:rPr lang="ru-RU" b="1" spc="140" dirty="0" smtClean="0">
                <a:solidFill>
                  <a:srgbClr val="F79646"/>
                </a:solidFill>
                <a:latin typeface="Tahoma"/>
                <a:cs typeface="Tahoma"/>
              </a:rPr>
              <a:t>СПО</a:t>
            </a:r>
            <a:endParaRPr lang="ru-RU" dirty="0">
              <a:solidFill>
                <a:srgbClr val="F79646"/>
              </a:solidFill>
              <a:latin typeface="Tahoma"/>
              <a:cs typeface="Tahoma"/>
            </a:endParaRPr>
          </a:p>
        </p:txBody>
      </p:sp>
      <p:sp>
        <p:nvSpPr>
          <p:cNvPr id="19" name="object 18"/>
          <p:cNvSpPr txBox="1"/>
          <p:nvPr/>
        </p:nvSpPr>
        <p:spPr>
          <a:xfrm>
            <a:off x="6377490" y="1995517"/>
            <a:ext cx="5270754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pc="20" dirty="0" smtClean="0">
                <a:solidFill>
                  <a:prstClr val="white"/>
                </a:solidFill>
                <a:latin typeface="Verdana"/>
                <a:cs typeface="Verdana"/>
              </a:rPr>
              <a:t>П</a:t>
            </a:r>
            <a:r>
              <a:rPr spc="20" dirty="0" err="1" smtClean="0">
                <a:solidFill>
                  <a:prstClr val="white"/>
                </a:solidFill>
                <a:latin typeface="Verdana"/>
                <a:cs typeface="Verdana"/>
              </a:rPr>
              <a:t>риказ</a:t>
            </a:r>
            <a:r>
              <a:rPr lang="ru-RU" spc="-114" dirty="0" smtClean="0">
                <a:solidFill>
                  <a:prstClr val="white"/>
                </a:solidFill>
                <a:latin typeface="Verdana"/>
                <a:cs typeface="Verdana"/>
              </a:rPr>
              <a:t> М</a:t>
            </a:r>
            <a:r>
              <a:rPr spc="40" dirty="0" err="1" smtClean="0">
                <a:solidFill>
                  <a:prstClr val="white"/>
                </a:solidFill>
                <a:latin typeface="Verdana"/>
                <a:cs typeface="Verdana"/>
              </a:rPr>
              <a:t>инпросвещения</a:t>
            </a:r>
            <a:r>
              <a:rPr spc="-135" dirty="0" smtClean="0">
                <a:solidFill>
                  <a:prstClr val="white"/>
                </a:solidFill>
                <a:latin typeface="Verdana"/>
                <a:cs typeface="Verdana"/>
              </a:rPr>
              <a:t> </a:t>
            </a:r>
            <a:r>
              <a:rPr spc="50" dirty="0">
                <a:solidFill>
                  <a:prstClr val="white"/>
                </a:solidFill>
                <a:latin typeface="Verdana"/>
                <a:cs typeface="Verdana"/>
              </a:rPr>
              <a:t>России </a:t>
            </a:r>
            <a:endParaRPr lang="ru-RU" spc="50" dirty="0" smtClean="0">
              <a:solidFill>
                <a:prstClr val="white"/>
              </a:solidFill>
              <a:latin typeface="Verdana"/>
              <a:cs typeface="Verdana"/>
            </a:endParaRPr>
          </a:p>
          <a:p>
            <a:pPr algn="ctr"/>
            <a:r>
              <a:rPr spc="30" dirty="0" err="1" smtClean="0">
                <a:solidFill>
                  <a:prstClr val="white"/>
                </a:solidFill>
                <a:latin typeface="Verdana"/>
                <a:cs typeface="Verdana"/>
              </a:rPr>
              <a:t>о</a:t>
            </a:r>
            <a:r>
              <a:rPr spc="-25" dirty="0" err="1" smtClean="0">
                <a:solidFill>
                  <a:prstClr val="white"/>
                </a:solidFill>
                <a:latin typeface="Verdana"/>
                <a:cs typeface="Verdana"/>
              </a:rPr>
              <a:t>т</a:t>
            </a:r>
            <a:r>
              <a:rPr spc="-110" dirty="0" smtClean="0">
                <a:solidFill>
                  <a:prstClr val="white"/>
                </a:solidFill>
                <a:latin typeface="Verdana"/>
                <a:cs typeface="Verdana"/>
              </a:rPr>
              <a:t> </a:t>
            </a:r>
            <a:r>
              <a:rPr spc="-175" dirty="0">
                <a:solidFill>
                  <a:prstClr val="white"/>
                </a:solidFill>
                <a:latin typeface="Verdana"/>
                <a:cs typeface="Verdana"/>
              </a:rPr>
              <a:t>17</a:t>
            </a:r>
            <a:r>
              <a:rPr spc="-105" dirty="0">
                <a:solidFill>
                  <a:prstClr val="white"/>
                </a:solidFill>
                <a:latin typeface="Verdana"/>
                <a:cs typeface="Verdana"/>
              </a:rPr>
              <a:t> </a:t>
            </a:r>
            <a:r>
              <a:rPr spc="45" dirty="0">
                <a:solidFill>
                  <a:prstClr val="white"/>
                </a:solidFill>
                <a:latin typeface="Verdana"/>
                <a:cs typeface="Verdana"/>
              </a:rPr>
              <a:t>ма</a:t>
            </a:r>
            <a:r>
              <a:rPr spc="5" dirty="0">
                <a:solidFill>
                  <a:prstClr val="white"/>
                </a:solidFill>
                <a:latin typeface="Verdana"/>
                <a:cs typeface="Verdana"/>
              </a:rPr>
              <a:t>я</a:t>
            </a:r>
            <a:r>
              <a:rPr spc="-110" dirty="0">
                <a:solidFill>
                  <a:prstClr val="white"/>
                </a:solidFill>
                <a:latin typeface="Verdana"/>
                <a:cs typeface="Verdana"/>
              </a:rPr>
              <a:t> </a:t>
            </a:r>
            <a:r>
              <a:rPr spc="-40" dirty="0">
                <a:solidFill>
                  <a:prstClr val="white"/>
                </a:solidFill>
                <a:latin typeface="Verdana"/>
                <a:cs typeface="Verdana"/>
              </a:rPr>
              <a:t>20</a:t>
            </a:r>
            <a:r>
              <a:rPr spc="-50" dirty="0">
                <a:solidFill>
                  <a:prstClr val="white"/>
                </a:solidFill>
                <a:latin typeface="Verdana"/>
                <a:cs typeface="Verdana"/>
              </a:rPr>
              <a:t>2</a:t>
            </a:r>
            <a:r>
              <a:rPr spc="-75" dirty="0">
                <a:solidFill>
                  <a:prstClr val="white"/>
                </a:solidFill>
                <a:latin typeface="Verdana"/>
                <a:cs typeface="Verdana"/>
              </a:rPr>
              <a:t>2</a:t>
            </a:r>
            <a:r>
              <a:rPr spc="-114" dirty="0">
                <a:solidFill>
                  <a:prstClr val="white"/>
                </a:solidFill>
                <a:latin typeface="Verdana"/>
                <a:cs typeface="Verdana"/>
              </a:rPr>
              <a:t> </a:t>
            </a:r>
            <a:r>
              <a:rPr spc="5" dirty="0">
                <a:solidFill>
                  <a:prstClr val="white"/>
                </a:solidFill>
                <a:latin typeface="Verdana"/>
                <a:cs typeface="Verdana"/>
              </a:rPr>
              <a:t>г</a:t>
            </a:r>
            <a:r>
              <a:rPr spc="-170" dirty="0">
                <a:solidFill>
                  <a:prstClr val="white"/>
                </a:solidFill>
                <a:latin typeface="Verdana"/>
                <a:cs typeface="Verdana"/>
              </a:rPr>
              <a:t>.</a:t>
            </a:r>
            <a:r>
              <a:rPr spc="-95" dirty="0">
                <a:solidFill>
                  <a:prstClr val="white"/>
                </a:solidFill>
                <a:latin typeface="Verdana"/>
                <a:cs typeface="Verdana"/>
              </a:rPr>
              <a:t> </a:t>
            </a:r>
            <a:r>
              <a:rPr spc="35" dirty="0">
                <a:solidFill>
                  <a:prstClr val="white"/>
                </a:solidFill>
                <a:latin typeface="Verdana"/>
                <a:cs typeface="Verdana"/>
              </a:rPr>
              <a:t>№</a:t>
            </a:r>
            <a:r>
              <a:rPr spc="-105" dirty="0">
                <a:solidFill>
                  <a:prstClr val="white"/>
                </a:solidFill>
                <a:latin typeface="Verdana"/>
                <a:cs typeface="Verdana"/>
              </a:rPr>
              <a:t> </a:t>
            </a:r>
            <a:r>
              <a:rPr spc="-65" dirty="0" smtClean="0">
                <a:solidFill>
                  <a:prstClr val="white"/>
                </a:solidFill>
                <a:latin typeface="Verdana"/>
                <a:cs typeface="Verdana"/>
              </a:rPr>
              <a:t>336</a:t>
            </a:r>
            <a:r>
              <a:rPr lang="ru-RU" spc="-65" dirty="0" smtClean="0">
                <a:solidFill>
                  <a:prstClr val="white"/>
                </a:solidFill>
                <a:latin typeface="Verdana"/>
                <a:cs typeface="Verdana"/>
              </a:rPr>
              <a:t> </a:t>
            </a:r>
          </a:p>
          <a:p>
            <a:pPr algn="ctr"/>
            <a:r>
              <a:rPr lang="ru-RU" sz="1400" spc="-65" dirty="0" smtClean="0">
                <a:solidFill>
                  <a:prstClr val="white"/>
                </a:solidFill>
                <a:latin typeface="Verdana"/>
                <a:cs typeface="Verdana"/>
              </a:rPr>
              <a:t>(в </a:t>
            </a:r>
            <a:r>
              <a:rPr lang="ru-RU" sz="1400" spc="-65" dirty="0">
                <a:solidFill>
                  <a:prstClr val="white"/>
                </a:solidFill>
                <a:latin typeface="Verdana"/>
                <a:cs typeface="Verdana"/>
              </a:rPr>
              <a:t>ред. </a:t>
            </a:r>
            <a:r>
              <a:rPr lang="ru-RU" sz="1400" spc="-65" dirty="0" smtClean="0">
                <a:solidFill>
                  <a:prstClr val="white"/>
                </a:solidFill>
                <a:latin typeface="Verdana"/>
                <a:cs typeface="Verdana"/>
              </a:rPr>
              <a:t>приказов </a:t>
            </a:r>
            <a:r>
              <a:rPr lang="ru-RU" sz="1400" spc="-65" dirty="0" err="1">
                <a:solidFill>
                  <a:prstClr val="white"/>
                </a:solidFill>
                <a:latin typeface="Verdana"/>
                <a:cs typeface="Verdana"/>
              </a:rPr>
              <a:t>Минпросвещения</a:t>
            </a:r>
            <a:r>
              <a:rPr lang="ru-RU" sz="1400" spc="-65" dirty="0">
                <a:solidFill>
                  <a:prstClr val="white"/>
                </a:solidFill>
                <a:latin typeface="Verdana"/>
                <a:cs typeface="Verdana"/>
              </a:rPr>
              <a:t> России </a:t>
            </a:r>
            <a:endParaRPr lang="ru-RU" sz="1400" spc="-65" dirty="0" smtClean="0">
              <a:solidFill>
                <a:prstClr val="white"/>
              </a:solidFill>
              <a:latin typeface="Verdana"/>
              <a:cs typeface="Verdana"/>
            </a:endParaRPr>
          </a:p>
          <a:p>
            <a:pPr algn="ctr"/>
            <a:r>
              <a:rPr lang="ru-RU" sz="1400" spc="-65" dirty="0" smtClean="0">
                <a:solidFill>
                  <a:prstClr val="white"/>
                </a:solidFill>
                <a:latin typeface="Verdana"/>
                <a:cs typeface="Verdana"/>
              </a:rPr>
              <a:t>от 12.05.2023 № 359, </a:t>
            </a:r>
          </a:p>
          <a:p>
            <a:pPr algn="ctr"/>
            <a:r>
              <a:rPr lang="ru-RU" sz="1400" spc="-65" dirty="0" smtClean="0">
                <a:solidFill>
                  <a:prstClr val="white"/>
                </a:solidFill>
                <a:latin typeface="Verdana"/>
                <a:cs typeface="Verdana"/>
              </a:rPr>
              <a:t>от 25.09.2023 № 717)</a:t>
            </a:r>
            <a:endParaRPr sz="1400" dirty="0">
              <a:solidFill>
                <a:prstClr val="white"/>
              </a:solidFill>
              <a:latin typeface="Verdana"/>
              <a:cs typeface="Verdana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8419" y="2293411"/>
            <a:ext cx="6581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9420"/>
            <a:r>
              <a:rPr lang="ru-RU" spc="-110" dirty="0">
                <a:solidFill>
                  <a:prstClr val="white"/>
                </a:solidFill>
                <a:latin typeface="Verdana"/>
                <a:cs typeface="Verdana"/>
              </a:rPr>
              <a:t>ДО КОНЦА </a:t>
            </a:r>
            <a:r>
              <a:rPr lang="ru-RU" spc="-110" dirty="0" smtClean="0">
                <a:solidFill>
                  <a:prstClr val="white"/>
                </a:solidFill>
                <a:latin typeface="Verdana"/>
                <a:cs typeface="Verdana"/>
              </a:rPr>
              <a:t>ГОДА  </a:t>
            </a:r>
            <a:r>
              <a:rPr lang="ru-RU" sz="4000" b="1" spc="-5" dirty="0">
                <a:solidFill>
                  <a:prstClr val="white"/>
                </a:solidFill>
                <a:latin typeface="Tahoma"/>
                <a:cs typeface="Tahoma"/>
              </a:rPr>
              <a:t>– 45 </a:t>
            </a:r>
            <a:r>
              <a:rPr lang="ru-RU" spc="-110" dirty="0" smtClean="0">
                <a:solidFill>
                  <a:prstClr val="white"/>
                </a:solidFill>
                <a:latin typeface="Verdana"/>
                <a:cs typeface="Verdana"/>
              </a:rPr>
              <a:t>НОВЫХ </a:t>
            </a:r>
            <a:r>
              <a:rPr lang="ru-RU" spc="-110" dirty="0" smtClean="0">
                <a:solidFill>
                  <a:prstClr val="white"/>
                </a:solidFill>
                <a:latin typeface="Verdana"/>
                <a:cs typeface="Tahoma"/>
              </a:rPr>
              <a:t>ФГ</a:t>
            </a:r>
            <a:r>
              <a:rPr lang="ru-RU" spc="65" dirty="0" smtClean="0">
                <a:solidFill>
                  <a:prstClr val="white"/>
                </a:solidFill>
                <a:latin typeface="Verdana"/>
                <a:cs typeface="Verdana"/>
              </a:rPr>
              <a:t>О</a:t>
            </a:r>
            <a:r>
              <a:rPr lang="ru-RU" spc="20" dirty="0" smtClean="0">
                <a:solidFill>
                  <a:prstClr val="white"/>
                </a:solidFill>
                <a:latin typeface="Verdana"/>
                <a:cs typeface="Verdana"/>
              </a:rPr>
              <a:t>С</a:t>
            </a:r>
            <a:r>
              <a:rPr lang="ru-RU" spc="-110" dirty="0" smtClean="0">
                <a:solidFill>
                  <a:prstClr val="white"/>
                </a:solidFill>
                <a:latin typeface="Verdana"/>
                <a:cs typeface="Verdana"/>
              </a:rPr>
              <a:t> </a:t>
            </a:r>
            <a:r>
              <a:rPr lang="ru-RU" spc="60" dirty="0" smtClean="0">
                <a:solidFill>
                  <a:prstClr val="white"/>
                </a:solidFill>
                <a:latin typeface="Verdana"/>
                <a:cs typeface="Verdana"/>
              </a:rPr>
              <a:t>СПО</a:t>
            </a:r>
            <a:endParaRPr lang="ru-RU" dirty="0">
              <a:solidFill>
                <a:prstClr val="white"/>
              </a:solidFill>
              <a:latin typeface="Verdana"/>
              <a:cs typeface="Verdana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5840" y="1226257"/>
            <a:ext cx="3941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6860" algn="ctr">
              <a:spcBef>
                <a:spcPts val="1025"/>
              </a:spcBef>
            </a:pPr>
            <a:r>
              <a:rPr lang="ru-RU" b="1" spc="65" dirty="0" smtClean="0">
                <a:solidFill>
                  <a:srgbClr val="F79646"/>
                </a:solidFill>
                <a:latin typeface="Tahoma"/>
                <a:cs typeface="Tahoma"/>
              </a:rPr>
              <a:t>УТВЕРЖДЕНЫ В 2023 ГОДУ</a:t>
            </a:r>
          </a:p>
        </p:txBody>
      </p:sp>
      <p:sp>
        <p:nvSpPr>
          <p:cNvPr id="21" name="object 2"/>
          <p:cNvSpPr/>
          <p:nvPr/>
        </p:nvSpPr>
        <p:spPr>
          <a:xfrm>
            <a:off x="997019" y="4733163"/>
            <a:ext cx="10125480" cy="1369060"/>
          </a:xfrm>
          <a:custGeom>
            <a:avLst/>
            <a:gdLst/>
            <a:ahLst/>
            <a:cxnLst/>
            <a:rect l="l" t="t" r="r" b="b"/>
            <a:pathLst>
              <a:path w="3785870" h="1369060">
                <a:moveTo>
                  <a:pt x="0" y="1368552"/>
                </a:moveTo>
                <a:lnTo>
                  <a:pt x="3785616" y="1368552"/>
                </a:lnTo>
                <a:lnTo>
                  <a:pt x="3785616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" name="object 3"/>
          <p:cNvGrpSpPr/>
          <p:nvPr/>
        </p:nvGrpSpPr>
        <p:grpSpPr>
          <a:xfrm>
            <a:off x="997018" y="3547515"/>
            <a:ext cx="10125482" cy="1186159"/>
            <a:chOff x="8345898" y="1397508"/>
            <a:chExt cx="3846355" cy="754889"/>
          </a:xfrm>
        </p:grpSpPr>
        <p:sp>
          <p:nvSpPr>
            <p:cNvPr id="23" name="object 4"/>
            <p:cNvSpPr/>
            <p:nvPr/>
          </p:nvSpPr>
          <p:spPr>
            <a:xfrm>
              <a:off x="8345898" y="1397508"/>
              <a:ext cx="3846355" cy="292735"/>
            </a:xfrm>
            <a:custGeom>
              <a:avLst/>
              <a:gdLst/>
              <a:ahLst/>
              <a:cxnLst/>
              <a:rect l="l" t="t" r="r" b="b"/>
              <a:pathLst>
                <a:path w="3785870" h="292735">
                  <a:moveTo>
                    <a:pt x="0" y="292608"/>
                  </a:moveTo>
                  <a:lnTo>
                    <a:pt x="3785616" y="292608"/>
                  </a:lnTo>
                  <a:lnTo>
                    <a:pt x="3785616" y="0"/>
                  </a:lnTo>
                  <a:lnTo>
                    <a:pt x="0" y="0"/>
                  </a:lnTo>
                  <a:lnTo>
                    <a:pt x="0" y="292608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" name="object 5"/>
            <p:cNvSpPr/>
            <p:nvPr/>
          </p:nvSpPr>
          <p:spPr>
            <a:xfrm>
              <a:off x="8345898" y="1558367"/>
              <a:ext cx="3846355" cy="594030"/>
            </a:xfrm>
            <a:custGeom>
              <a:avLst/>
              <a:gdLst/>
              <a:ahLst/>
              <a:cxnLst/>
              <a:rect l="l" t="t" r="r" b="b"/>
              <a:pathLst>
                <a:path w="3883659" h="462280">
                  <a:moveTo>
                    <a:pt x="3883152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3883152" y="461772"/>
                  </a:lnTo>
                  <a:lnTo>
                    <a:pt x="3883152" y="0"/>
                  </a:lnTo>
                  <a:close/>
                </a:path>
              </a:pathLst>
            </a:custGeom>
            <a:solidFill>
              <a:srgbClr val="3BB48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" name="object 19"/>
          <p:cNvSpPr txBox="1"/>
          <p:nvPr/>
        </p:nvSpPr>
        <p:spPr>
          <a:xfrm>
            <a:off x="1232478" y="4817999"/>
            <a:ext cx="9349797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35890" algn="ctr">
              <a:spcBef>
                <a:spcPts val="105"/>
              </a:spcBef>
            </a:pPr>
            <a:r>
              <a:rPr sz="2000" b="1" spc="30" dirty="0" err="1" smtClean="0">
                <a:solidFill>
                  <a:srgbClr val="0070C0"/>
                </a:solidFill>
                <a:latin typeface="Verdana"/>
                <a:cs typeface="Verdana"/>
              </a:rPr>
              <a:t>о</a:t>
            </a:r>
            <a:r>
              <a:rPr sz="2000" b="1" spc="40" dirty="0" err="1" smtClean="0">
                <a:solidFill>
                  <a:srgbClr val="0070C0"/>
                </a:solidFill>
                <a:latin typeface="Verdana"/>
                <a:cs typeface="Verdana"/>
              </a:rPr>
              <a:t>ргани</a:t>
            </a:r>
            <a:r>
              <a:rPr lang="ru-RU" sz="2000" b="1" spc="5" dirty="0" err="1" smtClean="0">
                <a:solidFill>
                  <a:srgbClr val="0070C0"/>
                </a:solidFill>
                <a:latin typeface="Verdana"/>
                <a:cs typeface="Verdana"/>
              </a:rPr>
              <a:t>зация</a:t>
            </a:r>
            <a:r>
              <a:rPr sz="2000" b="1" spc="-160" dirty="0" smtClean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2000" b="1" spc="30" dirty="0" err="1" smtClean="0">
                <a:solidFill>
                  <a:srgbClr val="0070C0"/>
                </a:solidFill>
                <a:latin typeface="Verdana"/>
                <a:cs typeface="Verdana"/>
              </a:rPr>
              <a:t>р</a:t>
            </a:r>
            <a:r>
              <a:rPr sz="2000" b="1" spc="20" dirty="0" err="1" smtClean="0">
                <a:solidFill>
                  <a:srgbClr val="0070C0"/>
                </a:solidFill>
                <a:latin typeface="Verdana"/>
                <a:cs typeface="Verdana"/>
              </a:rPr>
              <a:t>а</a:t>
            </a:r>
            <a:r>
              <a:rPr sz="2000" b="1" spc="50" dirty="0" err="1" smtClean="0">
                <a:solidFill>
                  <a:srgbClr val="0070C0"/>
                </a:solidFill>
                <a:latin typeface="Verdana"/>
                <a:cs typeface="Verdana"/>
              </a:rPr>
              <a:t>б</a:t>
            </a:r>
            <a:r>
              <a:rPr sz="2000" b="1" spc="40" dirty="0" err="1" smtClean="0">
                <a:solidFill>
                  <a:srgbClr val="0070C0"/>
                </a:solidFill>
                <a:latin typeface="Verdana"/>
                <a:cs typeface="Verdana"/>
              </a:rPr>
              <a:t>о</a:t>
            </a:r>
            <a:r>
              <a:rPr sz="2000" b="1" spc="-35" dirty="0" err="1" smtClean="0">
                <a:solidFill>
                  <a:srgbClr val="0070C0"/>
                </a:solidFill>
                <a:latin typeface="Verdana"/>
                <a:cs typeface="Verdana"/>
              </a:rPr>
              <a:t>т</a:t>
            </a:r>
            <a:r>
              <a:rPr lang="ru-RU" sz="2000" b="1" spc="-35" dirty="0" smtClean="0">
                <a:solidFill>
                  <a:srgbClr val="0070C0"/>
                </a:solidFill>
                <a:latin typeface="Verdana"/>
                <a:cs typeface="Verdana"/>
              </a:rPr>
              <a:t>ы</a:t>
            </a:r>
            <a:r>
              <a:rPr sz="2000" b="1" spc="-35" dirty="0" smtClean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lang="ru-RU" sz="2000" b="1" spc="30" dirty="0" smtClean="0">
                <a:solidFill>
                  <a:srgbClr val="0070C0"/>
                </a:solidFill>
                <a:latin typeface="Verdana"/>
                <a:cs typeface="Verdana"/>
              </a:rPr>
              <a:t>колледжей</a:t>
            </a:r>
            <a:r>
              <a:rPr lang="ru-RU" sz="2000" b="1" spc="35" dirty="0" smtClean="0">
                <a:solidFill>
                  <a:srgbClr val="0070C0"/>
                </a:solidFill>
                <a:latin typeface="Verdana"/>
                <a:cs typeface="Verdana"/>
              </a:rPr>
              <a:t/>
            </a:r>
            <a:br>
              <a:rPr lang="ru-RU" sz="2000" b="1" spc="35" dirty="0" smtClean="0">
                <a:solidFill>
                  <a:srgbClr val="0070C0"/>
                </a:solidFill>
                <a:latin typeface="Verdana"/>
                <a:cs typeface="Verdana"/>
              </a:rPr>
            </a:br>
            <a:r>
              <a:rPr sz="2000" b="1" spc="45" dirty="0" err="1" smtClean="0">
                <a:solidFill>
                  <a:srgbClr val="0070C0"/>
                </a:solidFill>
                <a:latin typeface="Verdana"/>
                <a:cs typeface="Verdana"/>
              </a:rPr>
              <a:t>по</a:t>
            </a:r>
            <a:r>
              <a:rPr sz="2000" b="1" spc="-150" dirty="0" smtClean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2000" b="1" spc="30" dirty="0">
                <a:solidFill>
                  <a:srgbClr val="0070C0"/>
                </a:solidFill>
                <a:latin typeface="Verdana"/>
                <a:cs typeface="Verdana"/>
              </a:rPr>
              <a:t>р</a:t>
            </a:r>
            <a:r>
              <a:rPr sz="2000" b="1" spc="20" dirty="0">
                <a:solidFill>
                  <a:srgbClr val="0070C0"/>
                </a:solidFill>
                <a:latin typeface="Verdana"/>
                <a:cs typeface="Verdana"/>
              </a:rPr>
              <a:t>а</a:t>
            </a:r>
            <a:r>
              <a:rPr sz="2000" b="1" spc="5" dirty="0">
                <a:solidFill>
                  <a:srgbClr val="0070C0"/>
                </a:solidFill>
                <a:latin typeface="Verdana"/>
                <a:cs typeface="Verdana"/>
              </a:rPr>
              <a:t>з</a:t>
            </a:r>
            <a:r>
              <a:rPr sz="2000" b="1" spc="30" dirty="0">
                <a:solidFill>
                  <a:srgbClr val="0070C0"/>
                </a:solidFill>
                <a:latin typeface="Verdana"/>
                <a:cs typeface="Verdana"/>
              </a:rPr>
              <a:t>р</a:t>
            </a:r>
            <a:r>
              <a:rPr sz="2000" b="1" spc="20" dirty="0">
                <a:solidFill>
                  <a:srgbClr val="0070C0"/>
                </a:solidFill>
                <a:latin typeface="Verdana"/>
                <a:cs typeface="Verdana"/>
              </a:rPr>
              <a:t>а</a:t>
            </a:r>
            <a:r>
              <a:rPr sz="2000" b="1" spc="50" dirty="0">
                <a:solidFill>
                  <a:srgbClr val="0070C0"/>
                </a:solidFill>
                <a:latin typeface="Verdana"/>
                <a:cs typeface="Verdana"/>
              </a:rPr>
              <a:t>б</a:t>
            </a:r>
            <a:r>
              <a:rPr sz="2000" b="1" spc="40" dirty="0">
                <a:solidFill>
                  <a:srgbClr val="0070C0"/>
                </a:solidFill>
                <a:latin typeface="Verdana"/>
                <a:cs typeface="Verdana"/>
              </a:rPr>
              <a:t>о</a:t>
            </a:r>
            <a:r>
              <a:rPr sz="2000" b="1" spc="-5" dirty="0">
                <a:solidFill>
                  <a:srgbClr val="0070C0"/>
                </a:solidFill>
                <a:latin typeface="Verdana"/>
                <a:cs typeface="Verdana"/>
              </a:rPr>
              <a:t>тке</a:t>
            </a:r>
            <a:r>
              <a:rPr sz="2000" b="1" spc="-13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2000" b="1" spc="65" dirty="0" err="1">
                <a:solidFill>
                  <a:srgbClr val="0070C0"/>
                </a:solidFill>
                <a:latin typeface="Verdana"/>
                <a:cs typeface="Verdana"/>
              </a:rPr>
              <a:t>об</a:t>
            </a:r>
            <a:r>
              <a:rPr sz="2000" b="1" spc="55" dirty="0" err="1">
                <a:solidFill>
                  <a:srgbClr val="0070C0"/>
                </a:solidFill>
                <a:latin typeface="Verdana"/>
                <a:cs typeface="Verdana"/>
              </a:rPr>
              <a:t>р</a:t>
            </a:r>
            <a:r>
              <a:rPr sz="2000" b="1" spc="-5" dirty="0" err="1">
                <a:solidFill>
                  <a:srgbClr val="0070C0"/>
                </a:solidFill>
                <a:latin typeface="Verdana"/>
                <a:cs typeface="Verdana"/>
              </a:rPr>
              <a:t>а</a:t>
            </a:r>
            <a:r>
              <a:rPr sz="2000" b="1" spc="-15" dirty="0" err="1">
                <a:solidFill>
                  <a:srgbClr val="0070C0"/>
                </a:solidFill>
                <a:latin typeface="Verdana"/>
                <a:cs typeface="Verdana"/>
              </a:rPr>
              <a:t>з</a:t>
            </a:r>
            <a:r>
              <a:rPr sz="2000" b="1" spc="30" dirty="0" err="1">
                <a:solidFill>
                  <a:srgbClr val="0070C0"/>
                </a:solidFill>
                <a:latin typeface="Verdana"/>
                <a:cs typeface="Verdana"/>
              </a:rPr>
              <a:t>о</a:t>
            </a:r>
            <a:r>
              <a:rPr sz="2000" b="1" spc="-15" dirty="0" err="1">
                <a:solidFill>
                  <a:srgbClr val="0070C0"/>
                </a:solidFill>
                <a:latin typeface="Verdana"/>
                <a:cs typeface="Verdana"/>
              </a:rPr>
              <a:t>ва</a:t>
            </a:r>
            <a:r>
              <a:rPr sz="2000" b="1" spc="-20" dirty="0" err="1">
                <a:solidFill>
                  <a:srgbClr val="0070C0"/>
                </a:solidFill>
                <a:latin typeface="Verdana"/>
                <a:cs typeface="Verdana"/>
              </a:rPr>
              <a:t>т</a:t>
            </a:r>
            <a:r>
              <a:rPr sz="2000" b="1" spc="-5" dirty="0" err="1">
                <a:solidFill>
                  <a:srgbClr val="0070C0"/>
                </a:solidFill>
                <a:latin typeface="Verdana"/>
                <a:cs typeface="Verdana"/>
              </a:rPr>
              <a:t>ельных</a:t>
            </a:r>
            <a:r>
              <a:rPr sz="2000" b="1" spc="-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2000" b="1" spc="75" dirty="0" err="1" smtClean="0">
                <a:solidFill>
                  <a:srgbClr val="0070C0"/>
                </a:solidFill>
                <a:latin typeface="Verdana"/>
                <a:cs typeface="Verdana"/>
              </a:rPr>
              <a:t>п</a:t>
            </a:r>
            <a:r>
              <a:rPr sz="2000" b="1" spc="65" dirty="0" err="1" smtClean="0">
                <a:solidFill>
                  <a:srgbClr val="0070C0"/>
                </a:solidFill>
                <a:latin typeface="Verdana"/>
                <a:cs typeface="Verdana"/>
              </a:rPr>
              <a:t>р</a:t>
            </a:r>
            <a:r>
              <a:rPr sz="2000" b="1" spc="30" dirty="0" err="1" smtClean="0">
                <a:solidFill>
                  <a:srgbClr val="0070C0"/>
                </a:solidFill>
                <a:latin typeface="Verdana"/>
                <a:cs typeface="Verdana"/>
              </a:rPr>
              <a:t>о</a:t>
            </a:r>
            <a:r>
              <a:rPr sz="2000" b="1" spc="25" dirty="0" err="1" smtClean="0">
                <a:solidFill>
                  <a:srgbClr val="0070C0"/>
                </a:solidFill>
                <a:latin typeface="Verdana"/>
                <a:cs typeface="Verdana"/>
              </a:rPr>
              <a:t>гр</a:t>
            </a:r>
            <a:r>
              <a:rPr sz="2000" b="1" spc="20" dirty="0" err="1" smtClean="0">
                <a:solidFill>
                  <a:srgbClr val="0070C0"/>
                </a:solidFill>
                <a:latin typeface="Verdana"/>
                <a:cs typeface="Verdana"/>
              </a:rPr>
              <a:t>а</a:t>
            </a:r>
            <a:r>
              <a:rPr sz="2000" b="1" spc="125" dirty="0" err="1" smtClean="0">
                <a:solidFill>
                  <a:srgbClr val="0070C0"/>
                </a:solidFill>
                <a:latin typeface="Verdana"/>
                <a:cs typeface="Verdana"/>
              </a:rPr>
              <a:t>м</a:t>
            </a:r>
            <a:r>
              <a:rPr sz="2000" b="1" spc="135" dirty="0" err="1" smtClean="0">
                <a:solidFill>
                  <a:srgbClr val="0070C0"/>
                </a:solidFill>
                <a:latin typeface="Verdana"/>
                <a:cs typeface="Verdana"/>
              </a:rPr>
              <a:t>м</a:t>
            </a:r>
            <a:r>
              <a:rPr sz="2000" b="1" spc="-165" dirty="0" smtClean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2000" b="1" spc="65" dirty="0">
                <a:solidFill>
                  <a:srgbClr val="0070C0"/>
                </a:solidFill>
                <a:latin typeface="Verdana"/>
                <a:cs typeface="Verdana"/>
              </a:rPr>
              <a:t>СП</a:t>
            </a:r>
            <a:r>
              <a:rPr sz="2000" b="1" spc="90" dirty="0">
                <a:solidFill>
                  <a:srgbClr val="0070C0"/>
                </a:solidFill>
                <a:latin typeface="Verdana"/>
                <a:cs typeface="Verdana"/>
              </a:rPr>
              <a:t>О</a:t>
            </a:r>
            <a:r>
              <a:rPr sz="2000" b="1" spc="-16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lang="ru-RU" sz="2000" b="1" spc="-165" dirty="0" smtClean="0">
                <a:solidFill>
                  <a:srgbClr val="0070C0"/>
                </a:solidFill>
                <a:latin typeface="Verdana"/>
                <a:cs typeface="Verdana"/>
              </a:rPr>
              <a:t/>
            </a:r>
            <a:br>
              <a:rPr lang="ru-RU" sz="2000" b="1" spc="-165" dirty="0" smtClean="0">
                <a:solidFill>
                  <a:srgbClr val="0070C0"/>
                </a:solidFill>
                <a:latin typeface="Verdana"/>
                <a:cs typeface="Verdana"/>
              </a:rPr>
            </a:br>
            <a:r>
              <a:rPr sz="2000" b="1" spc="20" dirty="0" smtClean="0">
                <a:solidFill>
                  <a:srgbClr val="0070C0"/>
                </a:solidFill>
                <a:latin typeface="Verdana"/>
                <a:cs typeface="Verdana"/>
              </a:rPr>
              <a:t>в</a:t>
            </a:r>
            <a:r>
              <a:rPr sz="2000" b="1" spc="-135" dirty="0" smtClean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2000" b="1" spc="40" dirty="0" err="1" smtClean="0">
                <a:solidFill>
                  <a:srgbClr val="0070C0"/>
                </a:solidFill>
                <a:latin typeface="Verdana"/>
                <a:cs typeface="Verdana"/>
              </a:rPr>
              <a:t>с</a:t>
            </a:r>
            <a:r>
              <a:rPr sz="2000" b="1" spc="35" dirty="0" err="1" smtClean="0">
                <a:solidFill>
                  <a:srgbClr val="0070C0"/>
                </a:solidFill>
                <a:latin typeface="Verdana"/>
                <a:cs typeface="Verdana"/>
              </a:rPr>
              <a:t>о</a:t>
            </a:r>
            <a:r>
              <a:rPr sz="2000" b="1" spc="30" dirty="0" err="1" smtClean="0">
                <a:solidFill>
                  <a:srgbClr val="0070C0"/>
                </a:solidFill>
                <a:latin typeface="Verdana"/>
                <a:cs typeface="Verdana"/>
              </a:rPr>
              <a:t>о</a:t>
            </a:r>
            <a:r>
              <a:rPr sz="2000" b="1" spc="-40" dirty="0" err="1" smtClean="0">
                <a:solidFill>
                  <a:srgbClr val="0070C0"/>
                </a:solidFill>
                <a:latin typeface="Verdana"/>
                <a:cs typeface="Verdana"/>
              </a:rPr>
              <a:t>т</a:t>
            </a:r>
            <a:r>
              <a:rPr sz="2000" b="1" spc="25" dirty="0" err="1" smtClean="0">
                <a:solidFill>
                  <a:srgbClr val="0070C0"/>
                </a:solidFill>
                <a:latin typeface="Verdana"/>
                <a:cs typeface="Verdana"/>
              </a:rPr>
              <a:t>в</a:t>
            </a:r>
            <a:r>
              <a:rPr sz="2000" b="1" spc="15" dirty="0" err="1" smtClean="0">
                <a:solidFill>
                  <a:srgbClr val="0070C0"/>
                </a:solidFill>
                <a:latin typeface="Verdana"/>
                <a:cs typeface="Verdana"/>
              </a:rPr>
              <a:t>е</a:t>
            </a:r>
            <a:r>
              <a:rPr sz="2000" b="1" spc="-40" dirty="0" err="1" smtClean="0">
                <a:solidFill>
                  <a:srgbClr val="0070C0"/>
                </a:solidFill>
                <a:latin typeface="Verdana"/>
                <a:cs typeface="Verdana"/>
              </a:rPr>
              <a:t>т</a:t>
            </a:r>
            <a:r>
              <a:rPr sz="2000" b="1" spc="5" dirty="0" err="1" smtClean="0">
                <a:solidFill>
                  <a:srgbClr val="0070C0"/>
                </a:solidFill>
                <a:latin typeface="Verdana"/>
                <a:cs typeface="Verdana"/>
              </a:rPr>
              <a:t>с</a:t>
            </a:r>
            <a:r>
              <a:rPr sz="2000" b="1" spc="-5" dirty="0" err="1" smtClean="0">
                <a:solidFill>
                  <a:srgbClr val="0070C0"/>
                </a:solidFill>
                <a:latin typeface="Verdana"/>
                <a:cs typeface="Verdana"/>
              </a:rPr>
              <a:t>т</a:t>
            </a:r>
            <a:r>
              <a:rPr sz="2000" b="1" spc="55" dirty="0" err="1" smtClean="0">
                <a:solidFill>
                  <a:srgbClr val="0070C0"/>
                </a:solidFill>
                <a:latin typeface="Verdana"/>
                <a:cs typeface="Verdana"/>
              </a:rPr>
              <a:t>вии</a:t>
            </a:r>
            <a:r>
              <a:rPr lang="ru-RU" sz="2000" b="1" spc="55" dirty="0" smtClean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2000" b="1" spc="40" dirty="0" smtClean="0">
                <a:solidFill>
                  <a:srgbClr val="0070C0"/>
                </a:solidFill>
                <a:latin typeface="Verdana"/>
                <a:cs typeface="Verdana"/>
              </a:rPr>
              <a:t>с</a:t>
            </a:r>
            <a:r>
              <a:rPr sz="2000" b="1" spc="-130" dirty="0" smtClean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lang="ru-RU" sz="2000" b="1" spc="-130" dirty="0" smtClean="0">
                <a:solidFill>
                  <a:srgbClr val="0070C0"/>
                </a:solidFill>
                <a:latin typeface="Verdana"/>
                <a:cs typeface="Verdana"/>
              </a:rPr>
              <a:t>новыми и </a:t>
            </a:r>
            <a:r>
              <a:rPr sz="2000" b="1" spc="-25" dirty="0" err="1" smtClean="0">
                <a:solidFill>
                  <a:srgbClr val="0070C0"/>
                </a:solidFill>
                <a:latin typeface="Verdana"/>
                <a:cs typeface="Verdana"/>
              </a:rPr>
              <a:t>ак</a:t>
            </a:r>
            <a:r>
              <a:rPr sz="2000" b="1" spc="-30" dirty="0" err="1" smtClean="0">
                <a:solidFill>
                  <a:srgbClr val="0070C0"/>
                </a:solidFill>
                <a:latin typeface="Verdana"/>
                <a:cs typeface="Verdana"/>
              </a:rPr>
              <a:t>т</a:t>
            </a:r>
            <a:r>
              <a:rPr sz="2000" b="1" spc="-35" dirty="0" err="1" smtClean="0">
                <a:solidFill>
                  <a:srgbClr val="0070C0"/>
                </a:solidFill>
                <a:latin typeface="Verdana"/>
                <a:cs typeface="Verdana"/>
              </a:rPr>
              <a:t>у</a:t>
            </a:r>
            <a:r>
              <a:rPr sz="2000" b="1" spc="-45" dirty="0" err="1" smtClean="0">
                <a:solidFill>
                  <a:srgbClr val="0070C0"/>
                </a:solidFill>
                <a:latin typeface="Verdana"/>
                <a:cs typeface="Verdana"/>
              </a:rPr>
              <a:t>а</a:t>
            </a:r>
            <a:r>
              <a:rPr sz="2000" b="1" spc="40" dirty="0" err="1" smtClean="0">
                <a:solidFill>
                  <a:srgbClr val="0070C0"/>
                </a:solidFill>
                <a:latin typeface="Verdana"/>
                <a:cs typeface="Verdana"/>
              </a:rPr>
              <a:t>л</a:t>
            </a:r>
            <a:r>
              <a:rPr sz="2000" b="1" spc="45" dirty="0" err="1" smtClean="0">
                <a:solidFill>
                  <a:srgbClr val="0070C0"/>
                </a:solidFill>
                <a:latin typeface="Verdana"/>
                <a:cs typeface="Verdana"/>
              </a:rPr>
              <a:t>и</a:t>
            </a:r>
            <a:r>
              <a:rPr sz="2000" b="1" spc="5" dirty="0" err="1" smtClean="0">
                <a:solidFill>
                  <a:srgbClr val="0070C0"/>
                </a:solidFill>
                <a:latin typeface="Verdana"/>
                <a:cs typeface="Verdana"/>
              </a:rPr>
              <a:t>з</a:t>
            </a:r>
            <a:r>
              <a:rPr sz="2000" b="1" spc="65" dirty="0" err="1" smtClean="0">
                <a:solidFill>
                  <a:srgbClr val="0070C0"/>
                </a:solidFill>
                <a:latin typeface="Verdana"/>
                <a:cs typeface="Verdana"/>
              </a:rPr>
              <a:t>ир</a:t>
            </a:r>
            <a:r>
              <a:rPr sz="2000" b="1" spc="55" dirty="0" err="1" smtClean="0">
                <a:solidFill>
                  <a:srgbClr val="0070C0"/>
                </a:solidFill>
                <a:latin typeface="Verdana"/>
                <a:cs typeface="Verdana"/>
              </a:rPr>
              <a:t>о</a:t>
            </a:r>
            <a:r>
              <a:rPr sz="2000" b="1" spc="35" dirty="0" err="1" smtClean="0">
                <a:solidFill>
                  <a:srgbClr val="0070C0"/>
                </a:solidFill>
                <a:latin typeface="Verdana"/>
                <a:cs typeface="Verdana"/>
              </a:rPr>
              <a:t>ванны</a:t>
            </a:r>
            <a:r>
              <a:rPr sz="2000" b="1" spc="30" dirty="0" err="1" smtClean="0">
                <a:solidFill>
                  <a:srgbClr val="0070C0"/>
                </a:solidFill>
                <a:latin typeface="Verdana"/>
                <a:cs typeface="Verdana"/>
              </a:rPr>
              <a:t>м</a:t>
            </a:r>
            <a:r>
              <a:rPr sz="2000" b="1" spc="65" dirty="0" err="1" smtClean="0">
                <a:solidFill>
                  <a:srgbClr val="0070C0"/>
                </a:solidFill>
                <a:latin typeface="Verdana"/>
                <a:cs typeface="Verdana"/>
              </a:rPr>
              <a:t>и</a:t>
            </a:r>
            <a:r>
              <a:rPr sz="2000" b="1" spc="190" dirty="0" smtClean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2000" b="1" spc="75" dirty="0">
                <a:solidFill>
                  <a:srgbClr val="0070C0"/>
                </a:solidFill>
                <a:latin typeface="Verdana"/>
                <a:cs typeface="Verdana"/>
              </a:rPr>
              <a:t>ФГ</a:t>
            </a:r>
            <a:r>
              <a:rPr sz="2000" b="1" spc="90" dirty="0">
                <a:solidFill>
                  <a:srgbClr val="0070C0"/>
                </a:solidFill>
                <a:latin typeface="Verdana"/>
                <a:cs typeface="Verdana"/>
              </a:rPr>
              <a:t>О</a:t>
            </a:r>
            <a:r>
              <a:rPr sz="2000" b="1" spc="25" dirty="0">
                <a:solidFill>
                  <a:srgbClr val="0070C0"/>
                </a:solidFill>
                <a:latin typeface="Verdana"/>
                <a:cs typeface="Verdana"/>
              </a:rPr>
              <a:t>С</a:t>
            </a:r>
            <a:r>
              <a:rPr sz="2000" b="1" spc="-15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2000" b="1" spc="60" dirty="0">
                <a:solidFill>
                  <a:srgbClr val="0070C0"/>
                </a:solidFill>
                <a:latin typeface="Verdana"/>
                <a:cs typeface="Verdana"/>
              </a:rPr>
              <a:t>С</a:t>
            </a:r>
            <a:r>
              <a:rPr sz="2000" b="1" spc="70" dirty="0">
                <a:solidFill>
                  <a:srgbClr val="0070C0"/>
                </a:solidFill>
                <a:latin typeface="Verdana"/>
                <a:cs typeface="Verdana"/>
              </a:rPr>
              <a:t>П</a:t>
            </a:r>
            <a:r>
              <a:rPr sz="2000" b="1" spc="90" dirty="0">
                <a:solidFill>
                  <a:srgbClr val="0070C0"/>
                </a:solidFill>
                <a:latin typeface="Verdana"/>
                <a:cs typeface="Verdana"/>
              </a:rPr>
              <a:t>О</a:t>
            </a:r>
            <a:endParaRPr sz="2000" b="1" dirty="0">
              <a:solidFill>
                <a:srgbClr val="0070C0"/>
              </a:solidFill>
              <a:latin typeface="Verdana"/>
              <a:cs typeface="Verdana"/>
            </a:endParaRPr>
          </a:p>
        </p:txBody>
      </p:sp>
      <p:sp>
        <p:nvSpPr>
          <p:cNvPr id="26" name="object 20"/>
          <p:cNvSpPr txBox="1"/>
          <p:nvPr/>
        </p:nvSpPr>
        <p:spPr>
          <a:xfrm>
            <a:off x="1724024" y="4007490"/>
            <a:ext cx="838823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3200" b="1" spc="60" dirty="0" err="1" smtClean="0">
                <a:solidFill>
                  <a:srgbClr val="FFFFFF"/>
                </a:solidFill>
                <a:latin typeface="Tahoma"/>
                <a:cs typeface="Tahoma"/>
              </a:rPr>
              <a:t>Задач</a:t>
            </a:r>
            <a:r>
              <a:rPr lang="ru-RU" sz="3200" b="1" spc="60" dirty="0" smtClean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endParaRPr sz="32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9229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-1" y="791699"/>
            <a:ext cx="12192001" cy="457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</a:pPr>
            <a:endParaRPr lang="ru-RU" sz="2399">
              <a:solidFill>
                <a:prstClr val="white"/>
              </a:solidFill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1" y="117497"/>
            <a:ext cx="12192000" cy="646157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</a:pPr>
            <a:r>
              <a:rPr lang="ru-RU" sz="1799" dirty="0" smtClean="0">
                <a:solidFill>
                  <a:prstClr val="white"/>
                </a:solidFill>
                <a:latin typeface="Arial" charset="0"/>
              </a:rPr>
              <a:t>УЧЕБНО-ПРОИЗВОДСТВЕННЫЕ КОМПЛЕКСЫ, </a:t>
            </a:r>
          </a:p>
          <a:p>
            <a:pPr defTabSz="914126" fontAlgn="base">
              <a:spcBef>
                <a:spcPct val="0"/>
              </a:spcBef>
              <a:spcAft>
                <a:spcPct val="0"/>
              </a:spcAft>
            </a:pPr>
            <a:r>
              <a:rPr lang="ru-RU" sz="1799" dirty="0" smtClean="0">
                <a:solidFill>
                  <a:prstClr val="white"/>
                </a:solidFill>
                <a:latin typeface="Arial" charset="0"/>
              </a:rPr>
              <a:t>СОЗДАВАЕМЫЕ </a:t>
            </a:r>
            <a:r>
              <a:rPr lang="ru-RU" sz="1799" dirty="0">
                <a:solidFill>
                  <a:prstClr val="white"/>
                </a:solidFill>
                <a:latin typeface="Arial" charset="0"/>
              </a:rPr>
              <a:t>В </a:t>
            </a:r>
            <a:r>
              <a:rPr lang="ru-RU" sz="1799" dirty="0" smtClean="0">
                <a:solidFill>
                  <a:prstClr val="white"/>
                </a:solidFill>
                <a:latin typeface="Arial" charset="0"/>
              </a:rPr>
              <a:t>СТРУКТУРЕ </a:t>
            </a:r>
            <a:r>
              <a:rPr lang="ru-RU" sz="1799" dirty="0">
                <a:solidFill>
                  <a:prstClr val="white"/>
                </a:solidFill>
                <a:latin typeface="Arial" charset="0"/>
              </a:rPr>
              <a:t>ПРОФЕССИОНАЛЬНЫХ ОБРАЗОВАТЕЛЬНЫХ ОРГАНИЗАЦИЙ</a:t>
            </a:r>
          </a:p>
        </p:txBody>
      </p:sp>
      <p:sp>
        <p:nvSpPr>
          <p:cNvPr id="3" name="Блок-схема: карточка 2"/>
          <p:cNvSpPr/>
          <p:nvPr/>
        </p:nvSpPr>
        <p:spPr>
          <a:xfrm>
            <a:off x="1057275" y="1059545"/>
            <a:ext cx="4733925" cy="1683656"/>
          </a:xfrm>
          <a:prstGeom prst="flowChartPunchedCar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Блок-схема: карточка 5"/>
          <p:cNvSpPr/>
          <p:nvPr/>
        </p:nvSpPr>
        <p:spPr>
          <a:xfrm>
            <a:off x="6429374" y="2965341"/>
            <a:ext cx="5385397" cy="1832998"/>
          </a:xfrm>
          <a:prstGeom prst="flowChartPunchedCar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Блок-схема: карточка 6"/>
          <p:cNvSpPr/>
          <p:nvPr/>
        </p:nvSpPr>
        <p:spPr>
          <a:xfrm>
            <a:off x="1023935" y="2950116"/>
            <a:ext cx="4733925" cy="1848222"/>
          </a:xfrm>
          <a:prstGeom prst="flowChartPunchedCar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Блок-схема: карточка 7"/>
          <p:cNvSpPr/>
          <p:nvPr/>
        </p:nvSpPr>
        <p:spPr>
          <a:xfrm>
            <a:off x="6429374" y="1059545"/>
            <a:ext cx="5385397" cy="1683656"/>
          </a:xfrm>
          <a:prstGeom prst="flowChartPunchedCar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object 21"/>
          <p:cNvSpPr txBox="1"/>
          <p:nvPr/>
        </p:nvSpPr>
        <p:spPr>
          <a:xfrm>
            <a:off x="1407006" y="1250415"/>
            <a:ext cx="429577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ru-RU" sz="1400" b="1" spc="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изменений в З</a:t>
            </a:r>
            <a:r>
              <a:rPr sz="1400" b="1" spc="5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акон</a:t>
            </a:r>
            <a:r>
              <a:rPr sz="1400" b="1" spc="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spc="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spc="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</a:t>
            </a:r>
            <a:r>
              <a:rPr lang="ru-RU" sz="1400" b="1" spc="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образовании в Российской </a:t>
            </a:r>
            <a:r>
              <a:rPr lang="ru-RU" sz="1400" b="1" spc="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Федерации» </a:t>
            </a:r>
            <a:r>
              <a:rPr sz="1400" b="1" spc="4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sz="1400" b="1" spc="5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создании</a:t>
            </a:r>
            <a:r>
              <a:rPr sz="1400" b="1" spc="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25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учебно-</a:t>
            </a:r>
            <a:r>
              <a:rPr sz="1400" b="1" spc="4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производственных</a:t>
            </a:r>
            <a:r>
              <a:rPr sz="1400" b="1" spc="4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3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комплексов</a:t>
            </a:r>
            <a:r>
              <a:rPr sz="1400" b="1" spc="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400" b="1" spc="3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создаваемых </a:t>
            </a:r>
            <a:r>
              <a:rPr sz="1400" b="1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1400" b="1" spc="4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структуре </a:t>
            </a:r>
            <a:r>
              <a:rPr sz="1400" b="1" spc="4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  <a:r>
              <a:rPr sz="1400" b="1" spc="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среднего</a:t>
            </a:r>
            <a:r>
              <a:rPr sz="1400" b="1" spc="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3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</a:t>
            </a:r>
            <a:r>
              <a:rPr sz="1400" b="1" spc="6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2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endParaRPr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24"/>
          <p:cNvSpPr txBox="1"/>
          <p:nvPr/>
        </p:nvSpPr>
        <p:spPr>
          <a:xfrm>
            <a:off x="6768844" y="1214881"/>
            <a:ext cx="4971486" cy="131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sz="1400" b="1" spc="4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Комплексы</a:t>
            </a:r>
            <a:r>
              <a:rPr sz="1400" b="1" spc="-3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создаются</a:t>
            </a:r>
            <a:r>
              <a:rPr sz="14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3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z="1400" b="1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u="sng" spc="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r>
              <a:rPr sz="1400" b="1" u="sng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u="sng" spc="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практической </a:t>
            </a:r>
            <a:r>
              <a:rPr sz="1400" b="1" spc="-33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u="sng" spc="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подготовки </a:t>
            </a:r>
            <a:r>
              <a:rPr sz="1400" b="1" u="sng" spc="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студентов</a:t>
            </a:r>
            <a:r>
              <a:rPr sz="1400" b="1" spc="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400" b="1" spc="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предоставления </a:t>
            </a:r>
            <a:r>
              <a:rPr sz="1400" b="1" spc="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</a:t>
            </a:r>
            <a:r>
              <a:rPr sz="1400" b="1" spc="3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4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временного </a:t>
            </a:r>
            <a:r>
              <a:rPr sz="1400" b="1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характера </a:t>
            </a:r>
            <a:r>
              <a:rPr sz="1400" b="1" spc="3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обучающимся </a:t>
            </a:r>
            <a:r>
              <a:rPr sz="1400" b="1" spc="6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z="1400" b="1" spc="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выпускникам, </a:t>
            </a:r>
            <a:r>
              <a:rPr sz="1400" b="1" spc="3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3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spc="3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400" b="1" spc="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400" b="1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</a:t>
            </a:r>
            <a:r>
              <a:rPr sz="14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4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</a:t>
            </a:r>
            <a:r>
              <a:rPr sz="1400" b="1" spc="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1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товаров,</a:t>
            </a:r>
            <a:r>
              <a:rPr sz="1400" b="1" spc="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3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выполнения</a:t>
            </a:r>
            <a:r>
              <a:rPr sz="1400" b="1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35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r>
              <a:rPr lang="ru-RU" sz="1400" b="1" spc="3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700" marR="5080" algn="ctr">
              <a:spcBef>
                <a:spcPts val="100"/>
              </a:spcBef>
            </a:pPr>
            <a:r>
              <a:rPr sz="1400" b="1" spc="6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400" b="1" spc="-1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3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оказания</a:t>
            </a:r>
            <a:r>
              <a:rPr sz="1400" b="1" spc="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3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</a:t>
            </a:r>
            <a:r>
              <a:rPr sz="1400" b="1" spc="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4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4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использованием</a:t>
            </a:r>
            <a:r>
              <a:rPr sz="1400" b="1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3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МТБ </a:t>
            </a:r>
            <a:r>
              <a:rPr sz="1400" b="1" spc="4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колледжей</a:t>
            </a:r>
            <a:endParaRPr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22"/>
          <p:cNvSpPr txBox="1"/>
          <p:nvPr/>
        </p:nvSpPr>
        <p:spPr>
          <a:xfrm>
            <a:off x="1527657" y="3203342"/>
            <a:ext cx="4106247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sz="1500" b="1" spc="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Студенты</a:t>
            </a:r>
            <a:r>
              <a:rPr sz="1500" b="1" spc="-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колледжей</a:t>
            </a:r>
            <a:r>
              <a:rPr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7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500" b="1" spc="-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3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техникумов</a:t>
            </a:r>
            <a:r>
              <a:rPr sz="1500" b="1" spc="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смогут </a:t>
            </a:r>
            <a:r>
              <a:rPr sz="1500" b="1" spc="-33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получать</a:t>
            </a:r>
            <a:r>
              <a:rPr sz="15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3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</a:t>
            </a:r>
            <a:r>
              <a:rPr sz="1500" b="1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sz="1500" b="1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4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своей</a:t>
            </a:r>
            <a:r>
              <a:rPr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1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работы.</a:t>
            </a:r>
            <a:r>
              <a:rPr sz="1500" b="1" spc="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Прибыль, </a:t>
            </a:r>
            <a:r>
              <a:rPr sz="1500" b="1" spc="-3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полученная </a:t>
            </a:r>
            <a:r>
              <a:rPr sz="1500" b="1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1500" b="1" spc="3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результате</a:t>
            </a:r>
            <a:r>
              <a:rPr sz="1500" b="1" spc="3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spc="3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b="1" spc="3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500" b="1" spc="45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этой</a:t>
            </a:r>
            <a:r>
              <a:rPr sz="1500" b="1" spc="4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35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r>
              <a:rPr sz="1500" b="1" spc="3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500" b="1" spc="4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 </a:t>
            </a:r>
            <a:r>
              <a:rPr sz="1500" b="1" spc="3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направлена</a:t>
            </a:r>
            <a:r>
              <a:rPr sz="1500" b="1" spc="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spc="3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b="1" spc="3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500" b="1" spc="25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500" b="1" spc="2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4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r>
              <a:rPr sz="1500" b="1" spc="-1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</a:t>
            </a:r>
            <a:r>
              <a:rPr sz="1500" b="1" spc="3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35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  <a:endParaRPr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25"/>
          <p:cNvSpPr txBox="1"/>
          <p:nvPr/>
        </p:nvSpPr>
        <p:spPr>
          <a:xfrm>
            <a:off x="6881698" y="3227796"/>
            <a:ext cx="4858632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b="1" spc="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Студенты колледжей </a:t>
            </a:r>
            <a:r>
              <a:rPr b="1" spc="4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смогут</a:t>
            </a:r>
            <a:r>
              <a:rPr b="1" spc="4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spc="4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ctr">
              <a:spcBef>
                <a:spcPts val="100"/>
              </a:spcBef>
            </a:pPr>
            <a:r>
              <a:rPr b="1" spc="35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совмещать</a:t>
            </a:r>
            <a:r>
              <a:rPr b="1" spc="3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4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учебу </a:t>
            </a:r>
            <a:r>
              <a:rPr b="1" spc="7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b="1" spc="8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работой</a:t>
            </a:r>
            <a:r>
              <a:rPr b="1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6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b="1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6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4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получении</a:t>
            </a:r>
            <a:r>
              <a:rPr b="1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4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диплома</a:t>
            </a:r>
            <a:r>
              <a:rPr b="1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4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b="1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выпускников </a:t>
            </a:r>
            <a:r>
              <a:rPr b="1" spc="-33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уже</a:t>
            </a:r>
            <a:r>
              <a:rPr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4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</a:t>
            </a:r>
            <a:r>
              <a:rPr b="1" spc="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3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</a:t>
            </a:r>
            <a:r>
              <a:rPr b="1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4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запись</a:t>
            </a:r>
            <a:r>
              <a:rPr b="1" spc="-1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1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b="1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4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трудовой</a:t>
            </a:r>
            <a:r>
              <a:rPr b="1" spc="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3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книжке</a:t>
            </a:r>
            <a:endParaRPr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02511" y="967624"/>
            <a:ext cx="900000" cy="90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981698" y="2981475"/>
            <a:ext cx="900000" cy="90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981698" y="1030058"/>
            <a:ext cx="900000" cy="90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02511" y="2981475"/>
            <a:ext cx="900000" cy="90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65" y="3146020"/>
            <a:ext cx="543692" cy="5709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8" y="1121442"/>
            <a:ext cx="661584" cy="6573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676" y="1121442"/>
            <a:ext cx="557398" cy="6585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624" y="3098886"/>
            <a:ext cx="612074" cy="61157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1" y="5203424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2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Учебно-</a:t>
            </a:r>
            <a:r>
              <a:rPr lang="ru-RU" b="1" spc="4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производственные </a:t>
            </a:r>
            <a:r>
              <a:rPr lang="ru-RU" b="1" spc="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комплексы </a:t>
            </a:r>
            <a:r>
              <a:rPr lang="ru-RU" b="1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 на базе </a:t>
            </a:r>
            <a:r>
              <a:rPr lang="ru-RU" sz="2400" b="1" spc="3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ru-RU" sz="2400" b="1" spc="3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колледжей</a:t>
            </a:r>
          </a:p>
          <a:p>
            <a:pPr algn="ctr"/>
            <a:r>
              <a:rPr lang="ru-RU" b="1" spc="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планируют открыть в 2024 году </a:t>
            </a:r>
            <a:r>
              <a:rPr lang="ru-RU" b="1" spc="4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b="1" spc="3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ru-RU" sz="2400" b="1" spc="3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колледжей</a:t>
            </a:r>
          </a:p>
        </p:txBody>
      </p:sp>
    </p:spTree>
    <p:extLst>
      <p:ext uri="{BB962C8B-B14F-4D97-AF65-F5344CB8AC3E}">
        <p14:creationId xmlns:p14="http://schemas.microsoft.com/office/powerpoint/2010/main" val="546806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-1" y="791699"/>
            <a:ext cx="12192001" cy="457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</a:pPr>
            <a:endParaRPr lang="ru-RU" sz="2399">
              <a:solidFill>
                <a:prstClr val="white"/>
              </a:solidFill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1" y="212747"/>
            <a:ext cx="12192000" cy="369173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126" fontAlgn="base">
              <a:spcBef>
                <a:spcPct val="0"/>
              </a:spcBef>
              <a:spcAft>
                <a:spcPct val="0"/>
              </a:spcAft>
            </a:pPr>
            <a:r>
              <a:rPr lang="ru-RU" sz="1799" dirty="0" smtClean="0">
                <a:solidFill>
                  <a:prstClr val="white"/>
                </a:solidFill>
                <a:latin typeface="Arial" charset="0"/>
              </a:rPr>
              <a:t>ТРУДОУСТРОЙСТВО ВЫПУСКНИКОВ ПРОФЕССИОНАЛЬНЫХ ОБРАЗОВАТЕЛЬНЫХ ОРГАНИЗАЦИЙ</a:t>
            </a:r>
            <a:endParaRPr lang="ru-RU" sz="1799" dirty="0">
              <a:solidFill>
                <a:prstClr val="white"/>
              </a:solidFill>
              <a:latin typeface="Arial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69621" y="1732243"/>
            <a:ext cx="573408" cy="431888"/>
            <a:chOff x="6244446" y="2158931"/>
            <a:chExt cx="573557" cy="432000"/>
          </a:xfrm>
        </p:grpSpPr>
        <p:sp>
          <p:nvSpPr>
            <p:cNvPr id="8" name="Скругленный прямоугольник 7"/>
            <p:cNvSpPr>
              <a:spLocks noChangeAspect="1"/>
            </p:cNvSpPr>
            <p:nvPr/>
          </p:nvSpPr>
          <p:spPr>
            <a:xfrm rot="2700000">
              <a:off x="6386003" y="2158931"/>
              <a:ext cx="432000" cy="432000"/>
            </a:xfrm>
            <a:prstGeom prst="roundRect">
              <a:avLst/>
            </a:prstGeom>
            <a:solidFill>
              <a:srgbClr val="0077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</a:pPr>
              <a:endParaRPr lang="ru-RU" sz="2399">
                <a:solidFill>
                  <a:prstClr val="white"/>
                </a:solidFill>
              </a:endParaRPr>
            </a:p>
          </p:txBody>
        </p:sp>
        <p:sp>
          <p:nvSpPr>
            <p:cNvPr id="9" name="Скругленный прямоугольник 8"/>
            <p:cNvSpPr>
              <a:spLocks noChangeAspect="1"/>
            </p:cNvSpPr>
            <p:nvPr/>
          </p:nvSpPr>
          <p:spPr>
            <a:xfrm rot="2700000">
              <a:off x="6244446" y="2158931"/>
              <a:ext cx="432000" cy="432000"/>
            </a:xfrm>
            <a:prstGeom prst="roundRect">
              <a:avLst/>
            </a:prstGeom>
            <a:noFill/>
            <a:ln w="76200">
              <a:solidFill>
                <a:srgbClr val="CAF0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</a:pPr>
              <a:endParaRPr lang="ru-RU" sz="2399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86983" y="220565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69621" y="5097083"/>
            <a:ext cx="573408" cy="431888"/>
            <a:chOff x="6244446" y="2158931"/>
            <a:chExt cx="573557" cy="432000"/>
          </a:xfrm>
        </p:grpSpPr>
        <p:sp>
          <p:nvSpPr>
            <p:cNvPr id="16" name="Скругленный прямоугольник 15"/>
            <p:cNvSpPr>
              <a:spLocks noChangeAspect="1"/>
            </p:cNvSpPr>
            <p:nvPr/>
          </p:nvSpPr>
          <p:spPr>
            <a:xfrm rot="2700000">
              <a:off x="6386003" y="2158931"/>
              <a:ext cx="432000" cy="432000"/>
            </a:xfrm>
            <a:prstGeom prst="roundRect">
              <a:avLst/>
            </a:prstGeom>
            <a:solidFill>
              <a:srgbClr val="0077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</a:pPr>
              <a:endParaRPr lang="ru-RU" sz="2399">
                <a:solidFill>
                  <a:prstClr val="white"/>
                </a:solidFill>
              </a:endParaRPr>
            </a:p>
          </p:txBody>
        </p:sp>
        <p:sp>
          <p:nvSpPr>
            <p:cNvPr id="17" name="Скругленный прямоугольник 16"/>
            <p:cNvSpPr>
              <a:spLocks noChangeAspect="1"/>
            </p:cNvSpPr>
            <p:nvPr/>
          </p:nvSpPr>
          <p:spPr>
            <a:xfrm rot="2700000">
              <a:off x="6244446" y="2158931"/>
              <a:ext cx="432000" cy="432000"/>
            </a:xfrm>
            <a:prstGeom prst="roundRect">
              <a:avLst/>
            </a:prstGeom>
            <a:noFill/>
            <a:ln w="76200">
              <a:solidFill>
                <a:srgbClr val="CAF0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</a:pPr>
              <a:endParaRPr lang="ru-RU" sz="2399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86983" y="220565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774618" y="4072686"/>
            <a:ext cx="573408" cy="431888"/>
            <a:chOff x="6244446" y="2158931"/>
            <a:chExt cx="573557" cy="432000"/>
          </a:xfrm>
        </p:grpSpPr>
        <p:sp>
          <p:nvSpPr>
            <p:cNvPr id="22" name="Скругленный прямоугольник 21"/>
            <p:cNvSpPr>
              <a:spLocks noChangeAspect="1"/>
            </p:cNvSpPr>
            <p:nvPr/>
          </p:nvSpPr>
          <p:spPr>
            <a:xfrm rot="2700000">
              <a:off x="6386003" y="2158931"/>
              <a:ext cx="432000" cy="432000"/>
            </a:xfrm>
            <a:prstGeom prst="roundRect">
              <a:avLst/>
            </a:prstGeom>
            <a:solidFill>
              <a:srgbClr val="0077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</a:pPr>
              <a:endParaRPr lang="ru-RU" sz="2399">
                <a:solidFill>
                  <a:prstClr val="white"/>
                </a:solidFill>
              </a:endParaRPr>
            </a:p>
          </p:txBody>
        </p:sp>
        <p:sp>
          <p:nvSpPr>
            <p:cNvPr id="23" name="Скругленный прямоугольник 22"/>
            <p:cNvSpPr>
              <a:spLocks noChangeAspect="1"/>
            </p:cNvSpPr>
            <p:nvPr/>
          </p:nvSpPr>
          <p:spPr>
            <a:xfrm rot="2700000">
              <a:off x="6244446" y="2158931"/>
              <a:ext cx="432000" cy="432000"/>
            </a:xfrm>
            <a:prstGeom prst="roundRect">
              <a:avLst/>
            </a:prstGeom>
            <a:noFill/>
            <a:ln w="76200">
              <a:solidFill>
                <a:srgbClr val="CAF0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</a:pPr>
              <a:endParaRPr lang="ru-RU" sz="2399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86983" y="220565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769621" y="2979015"/>
            <a:ext cx="573408" cy="431888"/>
            <a:chOff x="6244446" y="2158931"/>
            <a:chExt cx="573557" cy="432000"/>
          </a:xfrm>
        </p:grpSpPr>
        <p:sp>
          <p:nvSpPr>
            <p:cNvPr id="26" name="Скругленный прямоугольник 25"/>
            <p:cNvSpPr>
              <a:spLocks noChangeAspect="1"/>
            </p:cNvSpPr>
            <p:nvPr/>
          </p:nvSpPr>
          <p:spPr>
            <a:xfrm rot="2700000">
              <a:off x="6386003" y="2158931"/>
              <a:ext cx="432000" cy="432000"/>
            </a:xfrm>
            <a:prstGeom prst="roundRect">
              <a:avLst/>
            </a:prstGeom>
            <a:solidFill>
              <a:srgbClr val="0077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</a:pPr>
              <a:endParaRPr lang="ru-RU" sz="2399">
                <a:solidFill>
                  <a:prstClr val="white"/>
                </a:solidFill>
              </a:endParaRPr>
            </a:p>
          </p:txBody>
        </p:sp>
        <p:sp>
          <p:nvSpPr>
            <p:cNvPr id="27" name="Скругленный прямоугольник 26"/>
            <p:cNvSpPr>
              <a:spLocks noChangeAspect="1"/>
            </p:cNvSpPr>
            <p:nvPr/>
          </p:nvSpPr>
          <p:spPr>
            <a:xfrm rot="2700000">
              <a:off x="6244446" y="2158931"/>
              <a:ext cx="432000" cy="432000"/>
            </a:xfrm>
            <a:prstGeom prst="roundRect">
              <a:avLst/>
            </a:prstGeom>
            <a:noFill/>
            <a:ln w="76200">
              <a:solidFill>
                <a:srgbClr val="CAF0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</a:pPr>
              <a:endParaRPr lang="ru-RU" sz="2399">
                <a:solidFill>
                  <a:prstClr val="white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86983" y="220565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1626971" y="1491168"/>
            <a:ext cx="5029649" cy="1077188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126" fontAlgn="base">
              <a:spcBef>
                <a:spcPct val="0"/>
              </a:spcBef>
              <a:spcAft>
                <a:spcPts val="2399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взаимодействия </a:t>
            </a:r>
            <a:br>
              <a:rPr 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Центров содействия трудоустройству выпускников с территориальными </a:t>
            </a:r>
            <a:br>
              <a:rPr 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Центрами занятости населения</a:t>
            </a:r>
            <a:endParaRPr 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626973" y="2843748"/>
            <a:ext cx="5029648" cy="83096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126" fontAlgn="base">
              <a:spcBef>
                <a:spcPct val="0"/>
              </a:spcBef>
              <a:spcAft>
                <a:spcPts val="2399"/>
              </a:spcAft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профессиональной образовательной организации </a:t>
            </a:r>
            <a:r>
              <a:rPr 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предприятиями - работодателями</a:t>
            </a:r>
            <a:endParaRPr 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626969" y="3950106"/>
            <a:ext cx="5029652" cy="338524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126" fontAlgn="base">
              <a:spcBef>
                <a:spcPct val="0"/>
              </a:spcBef>
              <a:spcAft>
                <a:spcPts val="2399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договоров о целевом обучении</a:t>
            </a:r>
            <a:endParaRPr 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626969" y="4810242"/>
            <a:ext cx="5029651" cy="83096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defTabSz="914126" fontAlgn="base">
              <a:spcBef>
                <a:spcPct val="0"/>
              </a:spcBef>
              <a:spcAft>
                <a:spcPts val="2399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занятости выпускников </a:t>
            </a: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профессиональных образовательных организаций</a:t>
            </a: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602567471"/>
              </p:ext>
            </p:extLst>
          </p:nvPr>
        </p:nvGraphicFramePr>
        <p:xfrm>
          <a:off x="6515100" y="1285553"/>
          <a:ext cx="5029200" cy="5143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155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ЦУР 202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ЦУР 202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908</Words>
  <Application>Microsoft Office PowerPoint</Application>
  <PresentationFormat>Широкоэкранный</PresentationFormat>
  <Paragraphs>165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Verdana</vt:lpstr>
      <vt:lpstr>1_ЦУР 2022</vt:lpstr>
      <vt:lpstr>4_ЦУР 2022</vt:lpstr>
      <vt:lpstr>Презентация PowerPoint</vt:lpstr>
      <vt:lpstr>Презентация PowerPoint</vt:lpstr>
      <vt:lpstr>Презентация PowerPoint</vt:lpstr>
      <vt:lpstr>70 кластеров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Искужина Наркас Шафкатовна</dc:creator>
  <cp:lastModifiedBy>Гузель Хаертдинова</cp:lastModifiedBy>
  <cp:revision>88</cp:revision>
  <dcterms:created xsi:type="dcterms:W3CDTF">2022-12-12T09:10:39Z</dcterms:created>
  <dcterms:modified xsi:type="dcterms:W3CDTF">2023-11-10T08:17:02Z</dcterms:modified>
</cp:coreProperties>
</file>